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52" r:id="rId1"/>
  </p:sldMasterIdLst>
  <p:notesMasterIdLst>
    <p:notesMasterId r:id="rId15"/>
  </p:notesMasterIdLst>
  <p:handoutMasterIdLst>
    <p:handoutMasterId r:id="rId16"/>
  </p:handoutMasterIdLst>
  <p:sldIdLst>
    <p:sldId id="604" r:id="rId2"/>
    <p:sldId id="605" r:id="rId3"/>
    <p:sldId id="606" r:id="rId4"/>
    <p:sldId id="607" r:id="rId5"/>
    <p:sldId id="608" r:id="rId6"/>
    <p:sldId id="609" r:id="rId7"/>
    <p:sldId id="615" r:id="rId8"/>
    <p:sldId id="616" r:id="rId9"/>
    <p:sldId id="614" r:id="rId10"/>
    <p:sldId id="610" r:id="rId11"/>
    <p:sldId id="611" r:id="rId12"/>
    <p:sldId id="612" r:id="rId13"/>
    <p:sldId id="613" r:id="rId14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WIELAGE" initials="T" lastIdx="7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B317"/>
    <a:srgbClr val="E46C0A"/>
    <a:srgbClr val="7030A0"/>
    <a:srgbClr val="00B050"/>
    <a:srgbClr val="D38319"/>
    <a:srgbClr val="F9A221"/>
    <a:srgbClr val="1766B8"/>
    <a:srgbClr val="0000FF"/>
    <a:srgbClr val="CEE4F6"/>
    <a:srgbClr val="9FCC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2337" autoAdjust="0"/>
  </p:normalViewPr>
  <p:slideViewPr>
    <p:cSldViewPr snapToGrid="0">
      <p:cViewPr varScale="1">
        <p:scale>
          <a:sx n="74" d="100"/>
          <a:sy n="74" d="100"/>
        </p:scale>
        <p:origin x="-3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-2082" y="300"/>
      </p:cViewPr>
      <p:guideLst>
        <p:guide orient="horz" pos="2948"/>
        <p:guide pos="22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B46C0-9BD5-447B-ACA6-9E55D3058C7D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EED8E-E7E0-44FD-901E-3890DC50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205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032" cy="468074"/>
          </a:xfrm>
          <a:prstGeom prst="rect">
            <a:avLst/>
          </a:prstGeom>
        </p:spPr>
        <p:txBody>
          <a:bodyPr vert="horz" lIns="93934" tIns="46967" rIns="93934" bIns="46967" rtlCol="0"/>
          <a:lstStyle>
            <a:lvl1pPr algn="l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9427" y="0"/>
            <a:ext cx="3066032" cy="468074"/>
          </a:xfrm>
          <a:prstGeom prst="rect">
            <a:avLst/>
          </a:prstGeom>
        </p:spPr>
        <p:txBody>
          <a:bodyPr vert="horz" lIns="93934" tIns="46967" rIns="93934" bIns="46967" rtlCol="0"/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7BE622F-4190-485C-8151-67EC289065E9}" type="datetimeFigureOut">
              <a:rPr lang="en-US"/>
              <a:pPr>
                <a:defRPr/>
              </a:pPr>
              <a:t>8/18/2015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4" tIns="46967" rIns="93934" bIns="46967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546" y="4447501"/>
            <a:ext cx="5661983" cy="4212659"/>
          </a:xfrm>
          <a:prstGeom prst="rect">
            <a:avLst/>
          </a:prstGeom>
        </p:spPr>
        <p:txBody>
          <a:bodyPr vert="horz" lIns="93934" tIns="46967" rIns="93934" bIns="4696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93393"/>
            <a:ext cx="3066032" cy="468073"/>
          </a:xfrm>
          <a:prstGeom prst="rect">
            <a:avLst/>
          </a:prstGeom>
        </p:spPr>
        <p:txBody>
          <a:bodyPr vert="horz" lIns="93934" tIns="46967" rIns="93934" bIns="46967" rtlCol="0" anchor="b"/>
          <a:lstStyle>
            <a:lvl1pPr algn="l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9427" y="8893393"/>
            <a:ext cx="3066032" cy="468073"/>
          </a:xfrm>
          <a:prstGeom prst="rect">
            <a:avLst/>
          </a:prstGeom>
        </p:spPr>
        <p:txBody>
          <a:bodyPr vert="horz" lIns="93934" tIns="46967" rIns="93934" bIns="46967" rtlCol="0" anchor="b"/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CAB33EB-8079-488A-A6AA-4F876C0254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8789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FB215-C50D-4F4C-B48C-F80FF957BC0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89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FB215-C50D-4F4C-B48C-F80FF957BC0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379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FB215-C50D-4F4C-B48C-F80FF957BC0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379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FB215-C50D-4F4C-B48C-F80FF957BC0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37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0850-D90F-4490-AFB5-C5768E85BF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3CB6-BCA2-457B-85E5-A0ABAF128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82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0850-D90F-4490-AFB5-C5768E85BF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3CB6-BCA2-457B-85E5-A0ABAF128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23333" y="556242"/>
            <a:ext cx="8262946" cy="0"/>
          </a:xfrm>
          <a:prstGeom prst="line">
            <a:avLst/>
          </a:prstGeom>
          <a:ln w="12700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357480" y="122247"/>
            <a:ext cx="3971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4F81BD"/>
                </a:solidFill>
                <a:latin typeface="Calibri"/>
              </a:rPr>
              <a:t>[INSERT YOUR FIRM’S HEADER]</a:t>
            </a:r>
            <a:endParaRPr lang="en-US" sz="2000" dirty="0">
              <a:solidFill>
                <a:srgbClr val="4F81B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570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0D30850-D90F-4490-AFB5-C5768E85BFC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1635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903CB6-BCA2-457B-85E5-A0ABAF12826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551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885258"/>
            <a:ext cx="9144000" cy="2972741"/>
          </a:xfrm>
          <a:prstGeom prst="rect">
            <a:avLst/>
          </a:prstGeom>
          <a:gradFill>
            <a:gsLst>
              <a:gs pos="0">
                <a:srgbClr val="A6CBE2"/>
              </a:gs>
              <a:gs pos="27000">
                <a:srgbClr val="CEE4F6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 descr="iStock_000002206152L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673" y="1475081"/>
            <a:ext cx="3100727" cy="23705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2174052"/>
            <a:ext cx="5181600" cy="1440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srgbClr val="4F81BD"/>
                </a:solidFill>
                <a:latin typeface="Calibri"/>
              </a:rPr>
              <a:t>Budget, Forecast &amp; Plan </a:t>
            </a:r>
            <a:r>
              <a:rPr lang="en-US" sz="3600" b="1" i="1" dirty="0">
                <a:solidFill>
                  <a:srgbClr val="79B317"/>
                </a:solidFill>
                <a:latin typeface="Calibri"/>
              </a:rPr>
              <a:t>for More Profit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7503" y="865432"/>
            <a:ext cx="4038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500" dirty="0" smtClean="0">
                <a:solidFill>
                  <a:srgbClr val="FF0000"/>
                </a:solidFill>
                <a:latin typeface="Calibri"/>
              </a:rPr>
              <a:t>[INSERT FIRM ICON/LOGO]</a:t>
            </a:r>
            <a:endParaRPr lang="en-US" sz="25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85800" y="4354690"/>
            <a:ext cx="7065904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dirty="0" smtClean="0">
                <a:solidFill>
                  <a:srgbClr val="FF0000"/>
                </a:solidFill>
              </a:rPr>
              <a:t>[INSERT NAME OF Advisor]</a:t>
            </a:r>
          </a:p>
          <a:p>
            <a:pPr algn="l"/>
            <a:r>
              <a:rPr lang="en-US" sz="2600" dirty="0" smtClean="0">
                <a:solidFill>
                  <a:srgbClr val="FF0000"/>
                </a:solidFill>
              </a:rPr>
              <a:t>[INSERT NAME OF FIRM]</a:t>
            </a:r>
          </a:p>
          <a:p>
            <a:pPr algn="l"/>
            <a:r>
              <a:rPr lang="en-US" sz="2600" dirty="0" smtClean="0">
                <a:solidFill>
                  <a:prstClr val="black">
                    <a:tint val="75000"/>
                  </a:prstClr>
                </a:solidFill>
              </a:rPr>
              <a:t>Prepared for: </a:t>
            </a:r>
            <a:r>
              <a:rPr lang="en-US" sz="2600" dirty="0" smtClean="0">
                <a:solidFill>
                  <a:srgbClr val="FF0000"/>
                </a:solidFill>
              </a:rPr>
              <a:t>[INSERT NAME OF CLIENT]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79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84497"/>
            <a:ext cx="9144000" cy="6273503"/>
          </a:xfrm>
          <a:prstGeom prst="rect">
            <a:avLst/>
          </a:prstGeom>
          <a:gradFill>
            <a:gsLst>
              <a:gs pos="0">
                <a:srgbClr val="A6CBE2"/>
              </a:gs>
              <a:gs pos="27000">
                <a:srgbClr val="CEE4F6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77307"/>
            <a:ext cx="8538303" cy="34946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Magic Report: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Everyone is looking for a tool that will instantly produce information that will yield better decisions,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unfortunately that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a fantasy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Regular Budget/Performance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Review: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There is only one place to start for any business that is serious about making better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decisions: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114300">
              <a:buFontTx/>
              <a:buChar char="-"/>
            </a:pP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Starting the year with a line-by-line budget setting process</a:t>
            </a:r>
          </a:p>
          <a:p>
            <a:pPr indent="-114300">
              <a:buFontTx/>
              <a:buChar char="-"/>
            </a:pP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Monthly Performance Reviews w/ Budget vs Actual comparisons</a:t>
            </a:r>
          </a:p>
          <a:p>
            <a:pPr indent="-114300">
              <a:buFontTx/>
              <a:buChar char="-"/>
            </a:pPr>
            <a:r>
              <a:rPr lang="en-US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Monthly Rolling Forecasts</a:t>
            </a:r>
          </a:p>
          <a:p>
            <a:pPr indent="-114300">
              <a:buFontTx/>
              <a:buChar char="-"/>
            </a:pPr>
            <a:endParaRPr lang="en-US" sz="11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Cultivating a Better Decision Making Process: 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Yes, of course, this will take some time, but as time goes on your business will start making better decisions.</a:t>
            </a:r>
            <a:endParaRPr 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8" b="12965"/>
          <a:stretch/>
        </p:blipFill>
        <p:spPr bwMode="auto">
          <a:xfrm>
            <a:off x="1436912" y="4731658"/>
            <a:ext cx="6096000" cy="205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647171"/>
            <a:ext cx="9144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en-US" sz="3200" b="1" i="1" dirty="0">
                <a:solidFill>
                  <a:srgbClr val="79B317"/>
                </a:solidFill>
              </a:rPr>
              <a:t>It is the process, not the end-product</a:t>
            </a:r>
            <a:r>
              <a:rPr lang="en-US" sz="3200" b="1" i="1" dirty="0" smtClean="0">
                <a:solidFill>
                  <a:srgbClr val="79B317"/>
                </a:solidFill>
              </a:rPr>
              <a:t>,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en-US" sz="3200" b="1" i="1" dirty="0" smtClean="0">
                <a:solidFill>
                  <a:srgbClr val="79B317"/>
                </a:solidFill>
              </a:rPr>
              <a:t>that </a:t>
            </a:r>
            <a:r>
              <a:rPr lang="en-US" sz="3200" b="1" i="1" dirty="0">
                <a:solidFill>
                  <a:srgbClr val="79B317"/>
                </a:solidFill>
              </a:rPr>
              <a:t>adds value</a:t>
            </a:r>
            <a:r>
              <a:rPr lang="en-US" sz="3200" b="1" i="1" dirty="0" smtClean="0">
                <a:solidFill>
                  <a:srgbClr val="79B317"/>
                </a:solidFill>
              </a:rPr>
              <a:t>.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2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84497"/>
            <a:ext cx="9144000" cy="6273503"/>
          </a:xfrm>
          <a:prstGeom prst="rect">
            <a:avLst/>
          </a:prstGeom>
          <a:gradFill>
            <a:gsLst>
              <a:gs pos="0">
                <a:srgbClr val="A6CBE2"/>
              </a:gs>
              <a:gs pos="27000">
                <a:srgbClr val="CEE4F6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370" y="1340558"/>
            <a:ext cx="8683037" cy="533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1766B8"/>
                </a:solidFill>
              </a:rPr>
              <a:t>Line-by-line </a:t>
            </a:r>
            <a:r>
              <a:rPr lang="en-US" sz="2400" b="1" dirty="0">
                <a:solidFill>
                  <a:srgbClr val="1766B8"/>
                </a:solidFill>
              </a:rPr>
              <a:t>b</a:t>
            </a:r>
            <a:r>
              <a:rPr lang="en-US" sz="2400" b="1" dirty="0" smtClean="0">
                <a:solidFill>
                  <a:srgbClr val="1766B8"/>
                </a:solidFill>
              </a:rPr>
              <a:t>udget </a:t>
            </a:r>
            <a:r>
              <a:rPr lang="en-US" sz="2400" b="1" dirty="0">
                <a:solidFill>
                  <a:srgbClr val="1766B8"/>
                </a:solidFill>
              </a:rPr>
              <a:t>s</a:t>
            </a:r>
            <a:r>
              <a:rPr lang="en-US" sz="2400" b="1" dirty="0" smtClean="0">
                <a:solidFill>
                  <a:srgbClr val="1766B8"/>
                </a:solidFill>
              </a:rPr>
              <a:t>etting exercise</a:t>
            </a:r>
            <a:endParaRPr lang="en-US" sz="2400" dirty="0" smtClean="0">
              <a:solidFill>
                <a:srgbClr val="1766B8"/>
              </a:solidFill>
            </a:endParaRPr>
          </a:p>
          <a:p>
            <a:pPr marL="457200" lvl="1" indent="-228600"/>
            <a:r>
              <a:rPr lang="en-US" sz="1600" b="1" dirty="0" smtClean="0"/>
              <a:t>Systemically discuss all parts of the business </a:t>
            </a:r>
            <a:r>
              <a:rPr lang="en-US" sz="1600" dirty="0" smtClean="0"/>
              <a:t>to identify room for improvement, this will spark conversations and ideas that would never be discussed otherwise.</a:t>
            </a:r>
          </a:p>
          <a:p>
            <a:pPr marL="857250" lvl="2"/>
            <a:r>
              <a:rPr lang="en-US" sz="1300" i="1" dirty="0" smtClean="0"/>
              <a:t>An IT revolution has opened up huge cost savings possibilities.  We work with a number of different companies and see a wide variety of cost/expense reducing solutions.</a:t>
            </a:r>
            <a:endParaRPr lang="en-US" sz="1300" dirty="0" smtClean="0"/>
          </a:p>
          <a:p>
            <a:pPr marL="457200" lvl="1" indent="-228600"/>
            <a:r>
              <a:rPr lang="en-US" sz="1600" b="1" dirty="0"/>
              <a:t>Make targeted adjustments</a:t>
            </a:r>
            <a:r>
              <a:rPr lang="en-US" sz="1600" dirty="0"/>
              <a:t> to businesses to reach the goals set in the budget</a:t>
            </a:r>
            <a:r>
              <a:rPr lang="en-US" sz="1600" dirty="0" smtClean="0"/>
              <a:t>.</a:t>
            </a:r>
            <a:endParaRPr lang="en-US" sz="1600" b="1" dirty="0" smtClean="0"/>
          </a:p>
          <a:p>
            <a:pPr marL="457200" lvl="1" indent="-228600"/>
            <a:r>
              <a:rPr lang="en-US" sz="1600" b="1" dirty="0" smtClean="0"/>
              <a:t>Challenging decision makers to “go on the record” </a:t>
            </a:r>
            <a:r>
              <a:rPr lang="en-US" sz="1600" dirty="0" smtClean="0"/>
              <a:t>stimulates a deeper understanding of the business.</a:t>
            </a:r>
          </a:p>
          <a:p>
            <a:pPr marL="457200" lvl="1" indent="-228600"/>
            <a:r>
              <a:rPr lang="en-US" sz="1600" b="1" dirty="0" smtClean="0"/>
              <a:t>A </a:t>
            </a:r>
            <a:r>
              <a:rPr lang="en-US" sz="1600" b="1" dirty="0"/>
              <a:t>series of tangible </a:t>
            </a:r>
            <a:r>
              <a:rPr lang="en-US" sz="1600" b="1" dirty="0" smtClean="0"/>
              <a:t>goals/targets </a:t>
            </a:r>
            <a:r>
              <a:rPr lang="en-US" sz="1600" b="1" dirty="0"/>
              <a:t>give employees something to shoot for. </a:t>
            </a:r>
            <a:r>
              <a:rPr lang="en-US" sz="1600" dirty="0" smtClean="0"/>
              <a:t>Push the team to go above and beyond with financial incentives </a:t>
            </a:r>
            <a:r>
              <a:rPr lang="en-US" sz="1600" u="sng" dirty="0" smtClean="0"/>
              <a:t>that make sense for the business</a:t>
            </a:r>
            <a:r>
              <a:rPr lang="en-US" sz="1600" dirty="0" smtClean="0"/>
              <a:t>.</a:t>
            </a:r>
            <a:endParaRPr lang="en-US" sz="800" i="1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2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6"/>
          <a:stretch/>
        </p:blipFill>
        <p:spPr bwMode="auto">
          <a:xfrm>
            <a:off x="299593" y="4247694"/>
            <a:ext cx="4219575" cy="25384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71" y="4290970"/>
            <a:ext cx="4210050" cy="25050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647171"/>
            <a:ext cx="9144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en-US" sz="3200" b="1" i="1" dirty="0">
                <a:solidFill>
                  <a:srgbClr val="79B317"/>
                </a:solidFill>
              </a:rPr>
              <a:t>It is the process, not the end-product</a:t>
            </a:r>
            <a:r>
              <a:rPr lang="en-US" sz="3200" b="1" i="1" dirty="0" smtClean="0">
                <a:solidFill>
                  <a:srgbClr val="79B317"/>
                </a:solidFill>
              </a:rPr>
              <a:t>,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en-US" sz="3200" b="1" i="1" dirty="0" smtClean="0">
                <a:solidFill>
                  <a:srgbClr val="79B317"/>
                </a:solidFill>
              </a:rPr>
              <a:t>that </a:t>
            </a:r>
            <a:r>
              <a:rPr lang="en-US" sz="3200" b="1" i="1" dirty="0">
                <a:solidFill>
                  <a:srgbClr val="79B317"/>
                </a:solidFill>
              </a:rPr>
              <a:t>adds value</a:t>
            </a:r>
            <a:r>
              <a:rPr lang="en-US" sz="3200" b="1" i="1" dirty="0" smtClean="0">
                <a:solidFill>
                  <a:srgbClr val="79B317"/>
                </a:solidFill>
              </a:rPr>
              <a:t>.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84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84497"/>
            <a:ext cx="9144000" cy="6273503"/>
          </a:xfrm>
          <a:prstGeom prst="rect">
            <a:avLst/>
          </a:prstGeom>
          <a:gradFill>
            <a:gsLst>
              <a:gs pos="0">
                <a:srgbClr val="A6CBE2"/>
              </a:gs>
              <a:gs pos="27000">
                <a:srgbClr val="CEE4F6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963" y="1447269"/>
            <a:ext cx="8708437" cy="302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1766B8"/>
                </a:solidFill>
              </a:rPr>
              <a:t>Monthly Performance Reviews w/ Budget vs. Actual </a:t>
            </a:r>
            <a:r>
              <a:rPr lang="en-US" sz="2400" b="1" dirty="0">
                <a:solidFill>
                  <a:srgbClr val="1766B8"/>
                </a:solidFill>
              </a:rPr>
              <a:t>c</a:t>
            </a:r>
            <a:r>
              <a:rPr lang="en-US" sz="2400" b="1" dirty="0" smtClean="0">
                <a:solidFill>
                  <a:srgbClr val="1766B8"/>
                </a:solidFill>
              </a:rPr>
              <a:t>omparisons</a:t>
            </a:r>
            <a:endParaRPr lang="en-US" sz="2400" dirty="0" smtClean="0">
              <a:solidFill>
                <a:srgbClr val="1766B8"/>
              </a:solidFill>
            </a:endParaRPr>
          </a:p>
          <a:p>
            <a:pPr marL="457200" lvl="1" indent="-228600"/>
            <a:r>
              <a:rPr lang="en-US" sz="1600" b="1" i="1" dirty="0" smtClean="0"/>
              <a:t>Comparing “what happened” to “what we thought was going to happen” </a:t>
            </a:r>
            <a:r>
              <a:rPr lang="en-US" sz="1600" i="1" dirty="0" smtClean="0"/>
              <a:t>can enable your team to reshape their understanding of the mechanics of the business.</a:t>
            </a:r>
          </a:p>
          <a:p>
            <a:pPr marL="457200" lvl="1" indent="-228600"/>
            <a:r>
              <a:rPr lang="en-US" sz="1600" b="1" i="1" dirty="0" smtClean="0"/>
              <a:t>When key decision makers are forced to “go </a:t>
            </a:r>
            <a:r>
              <a:rPr lang="en-US" sz="1600" b="1" i="1" dirty="0"/>
              <a:t>on the record</a:t>
            </a:r>
            <a:r>
              <a:rPr lang="en-US" sz="1600" b="1" i="1" dirty="0" smtClean="0"/>
              <a:t>”</a:t>
            </a:r>
            <a:r>
              <a:rPr lang="en-US" sz="1600" i="1" dirty="0" smtClean="0"/>
              <a:t>, they have a greater sense of personal responsibility to figure out how to make “their number” or figure out what is truly wrong so that improvements can be made.</a:t>
            </a:r>
          </a:p>
          <a:p>
            <a:pPr marL="457200" lvl="1" indent="-228600"/>
            <a:r>
              <a:rPr lang="en-US" sz="1600" b="1" i="1" dirty="0" smtClean="0"/>
              <a:t>Team becomes Proactive not Reactive</a:t>
            </a:r>
          </a:p>
          <a:p>
            <a:pPr marL="457200" lvl="1" indent="-228600"/>
            <a:r>
              <a:rPr lang="en-US" sz="1600" b="1" i="1" dirty="0" smtClean="0"/>
              <a:t>Making more </a:t>
            </a:r>
            <a:r>
              <a:rPr lang="en-US" sz="1600" b="1" i="1" dirty="0"/>
              <a:t>targeted </a:t>
            </a:r>
            <a:r>
              <a:rPr lang="en-US" sz="1600" b="1" i="1" dirty="0" smtClean="0"/>
              <a:t>adjustments</a:t>
            </a:r>
            <a:r>
              <a:rPr lang="en-US" sz="1600" i="1" dirty="0" smtClean="0"/>
              <a:t> </a:t>
            </a:r>
            <a:r>
              <a:rPr lang="en-US" sz="1600" i="1" dirty="0"/>
              <a:t>to the business to reach the goals set in the </a:t>
            </a:r>
            <a:r>
              <a:rPr lang="en-US" sz="1600" i="1" dirty="0" smtClean="0"/>
              <a:t>budget and consider strategic changes when necessary.</a:t>
            </a:r>
            <a:endParaRPr lang="en-US" sz="1600" i="1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2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9"/>
          <a:stretch/>
        </p:blipFill>
        <p:spPr bwMode="auto">
          <a:xfrm>
            <a:off x="228600" y="4315123"/>
            <a:ext cx="4095750" cy="2350924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4314527"/>
            <a:ext cx="4491037" cy="2010073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647171"/>
            <a:ext cx="9144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en-US" sz="3200" b="1" i="1" dirty="0">
                <a:solidFill>
                  <a:srgbClr val="79B317"/>
                </a:solidFill>
              </a:rPr>
              <a:t>It is the process, not the end-product</a:t>
            </a:r>
            <a:r>
              <a:rPr lang="en-US" sz="3200" b="1" i="1" dirty="0" smtClean="0">
                <a:solidFill>
                  <a:srgbClr val="79B317"/>
                </a:solidFill>
              </a:rPr>
              <a:t>,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en-US" sz="3200" b="1" i="1" dirty="0" smtClean="0">
                <a:solidFill>
                  <a:srgbClr val="79B317"/>
                </a:solidFill>
              </a:rPr>
              <a:t>that </a:t>
            </a:r>
            <a:r>
              <a:rPr lang="en-US" sz="3200" b="1" i="1" dirty="0">
                <a:solidFill>
                  <a:srgbClr val="79B317"/>
                </a:solidFill>
              </a:rPr>
              <a:t>adds value</a:t>
            </a:r>
            <a:r>
              <a:rPr lang="en-US" sz="3200" b="1" i="1" dirty="0" smtClean="0">
                <a:solidFill>
                  <a:srgbClr val="79B317"/>
                </a:solidFill>
              </a:rPr>
              <a:t>.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0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84497"/>
            <a:ext cx="9144000" cy="6273503"/>
          </a:xfrm>
          <a:prstGeom prst="rect">
            <a:avLst/>
          </a:prstGeom>
          <a:gradFill>
            <a:gsLst>
              <a:gs pos="0">
                <a:srgbClr val="A6CBE2"/>
              </a:gs>
              <a:gs pos="27000">
                <a:srgbClr val="CEE4F6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25370"/>
            <a:ext cx="9067800" cy="5384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dirty="0" smtClean="0">
                <a:solidFill>
                  <a:srgbClr val="1766B8"/>
                </a:solidFill>
              </a:rPr>
              <a:t>Monthly Rolling Forecast</a:t>
            </a:r>
            <a:endParaRPr lang="en-US" sz="2400" dirty="0" smtClean="0">
              <a:solidFill>
                <a:srgbClr val="1766B8"/>
              </a:solidFill>
            </a:endParaRPr>
          </a:p>
          <a:p>
            <a:pPr marL="457200" lvl="1" indent="-228600"/>
            <a:r>
              <a:rPr lang="en-US" sz="1600" b="1" i="1" dirty="0" smtClean="0"/>
              <a:t>Actual results replace the budget for past months and the remaining periods are re-forecasted.</a:t>
            </a:r>
          </a:p>
          <a:p>
            <a:pPr marL="457200" lvl="1" indent="-228600" algn="just"/>
            <a:r>
              <a:rPr lang="en-US" sz="1600" b="1" i="1" dirty="0" smtClean="0"/>
              <a:t>Information cultivated in the performance review will help set targets.</a:t>
            </a:r>
          </a:p>
          <a:p>
            <a:pPr marL="857250" lvl="2" algn="just"/>
            <a:r>
              <a:rPr lang="en-US" sz="1200" i="1" dirty="0" smtClean="0"/>
              <a:t>What assumptions were right?  What assumptions were wrong?</a:t>
            </a:r>
          </a:p>
          <a:p>
            <a:pPr marL="857250" lvl="2" algn="just"/>
            <a:r>
              <a:rPr lang="en-US" sz="1200" i="1" dirty="0" smtClean="0"/>
              <a:t>Revise Forecasting Methods to become better over time.</a:t>
            </a:r>
          </a:p>
          <a:p>
            <a:pPr marL="457200" lvl="1" algn="just"/>
            <a:r>
              <a:rPr lang="en-US" sz="1600" b="1" i="1" dirty="0" smtClean="0"/>
              <a:t>Provide management team with an accurate rolling cash forecast.</a:t>
            </a:r>
          </a:p>
          <a:p>
            <a:pPr marL="857250" lvl="2" algn="just"/>
            <a:r>
              <a:rPr lang="en-US" sz="1200" i="1" dirty="0" smtClean="0"/>
              <a:t>Enable you to be ready for any expected cash shortfalls.</a:t>
            </a:r>
          </a:p>
          <a:p>
            <a:pPr marL="457200" lvl="1" algn="just"/>
            <a:r>
              <a:rPr lang="en-US" sz="1600" b="1" i="1" dirty="0" smtClean="0"/>
              <a:t>What is REALLY going to happen?</a:t>
            </a:r>
          </a:p>
          <a:p>
            <a:pPr marL="457200" lvl="1" algn="just"/>
            <a:r>
              <a:rPr lang="en-US" sz="1600" b="1" i="1" dirty="0" smtClean="0"/>
              <a:t>Centerpiece of the tactical decision making process</a:t>
            </a:r>
          </a:p>
          <a:p>
            <a:pPr marL="0" indent="0" algn="just">
              <a:buNone/>
            </a:pPr>
            <a:r>
              <a:rPr lang="en-US" sz="1800" dirty="0" smtClean="0"/>
              <a:t> </a:t>
            </a:r>
          </a:p>
          <a:p>
            <a:pPr marL="0" indent="0" algn="just">
              <a:buNone/>
            </a:pPr>
            <a:endParaRPr lang="en-US" sz="1800" dirty="0" smtClean="0"/>
          </a:p>
          <a:p>
            <a:pPr marL="0" indent="0" algn="just">
              <a:buNone/>
            </a:pPr>
            <a:endParaRPr lang="en-US" sz="2600" dirty="0" smtClean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647171"/>
            <a:ext cx="9144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en-US" sz="3200" b="1" i="1" dirty="0">
                <a:solidFill>
                  <a:srgbClr val="79B317"/>
                </a:solidFill>
              </a:rPr>
              <a:t>It is the process, not the end-product</a:t>
            </a:r>
            <a:r>
              <a:rPr lang="en-US" sz="3200" b="1" i="1" dirty="0" smtClean="0">
                <a:solidFill>
                  <a:srgbClr val="79B317"/>
                </a:solidFill>
              </a:rPr>
              <a:t>,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en-US" sz="3200" b="1" i="1" dirty="0" smtClean="0">
                <a:solidFill>
                  <a:srgbClr val="79B317"/>
                </a:solidFill>
              </a:rPr>
              <a:t>that </a:t>
            </a:r>
            <a:r>
              <a:rPr lang="en-US" sz="3200" b="1" i="1" dirty="0">
                <a:solidFill>
                  <a:srgbClr val="79B317"/>
                </a:solidFill>
              </a:rPr>
              <a:t>adds value</a:t>
            </a:r>
            <a:r>
              <a:rPr lang="en-US" sz="3200" b="1" i="1" dirty="0" smtClean="0">
                <a:solidFill>
                  <a:srgbClr val="79B317"/>
                </a:solidFill>
              </a:rPr>
              <a:t>.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9" y="4025264"/>
            <a:ext cx="8716273" cy="25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42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84497"/>
            <a:ext cx="9144000" cy="6273503"/>
          </a:xfrm>
          <a:prstGeom prst="rect">
            <a:avLst/>
          </a:prstGeom>
          <a:gradFill>
            <a:gsLst>
              <a:gs pos="0">
                <a:srgbClr val="A6CBE2"/>
              </a:gs>
              <a:gs pos="27000">
                <a:srgbClr val="CEE4F6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5416" y="5544326"/>
            <a:ext cx="8538303" cy="3276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 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2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48074" y="1363379"/>
            <a:ext cx="8306741" cy="5324535"/>
          </a:xfrm>
          <a:prstGeom prst="rect">
            <a:avLst/>
          </a:prstGeom>
          <a:noFill/>
          <a:ln cap="rnd">
            <a:noFill/>
            <a:rou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prstClr val="black"/>
                </a:solidFill>
              </a:rPr>
              <a:t>Flying </a:t>
            </a:r>
            <a:r>
              <a:rPr lang="en-US" sz="2000" b="1" i="1" dirty="0">
                <a:solidFill>
                  <a:prstClr val="black"/>
                </a:solidFill>
              </a:rPr>
              <a:t>blind:</a:t>
            </a:r>
            <a:r>
              <a:rPr lang="en-US" sz="2000" i="1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Simply </a:t>
            </a:r>
            <a:r>
              <a:rPr lang="en-US" sz="2000" dirty="0" smtClean="0">
                <a:solidFill>
                  <a:prstClr val="black"/>
                </a:solidFill>
              </a:rPr>
              <a:t>reviewing historical </a:t>
            </a:r>
            <a:r>
              <a:rPr lang="en-US" sz="2000" dirty="0">
                <a:solidFill>
                  <a:prstClr val="black"/>
                </a:solidFill>
              </a:rPr>
              <a:t>financial statements is not enough</a:t>
            </a:r>
            <a:r>
              <a:rPr lang="en-US" sz="2000" dirty="0" smtClean="0">
                <a:solidFill>
                  <a:prstClr val="black"/>
                </a:solidFill>
              </a:rPr>
              <a:t>!</a:t>
            </a: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Taking the time to build budgets, do performance review and re-forecast the future </a:t>
            </a:r>
            <a:r>
              <a:rPr lang="en-US" sz="1600" b="1" i="1" dirty="0" smtClean="0">
                <a:solidFill>
                  <a:prstClr val="black"/>
                </a:solidFill>
              </a:rPr>
              <a:t>drives better decisions.  </a:t>
            </a:r>
          </a:p>
          <a:p>
            <a:endParaRPr lang="en-US" sz="16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All important decisions should be made in the context of a budgeting/forecasting meeting weighting out the pros and cons in a systematic way with real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b="1" dirty="0" smtClean="0">
                <a:solidFill>
                  <a:prstClr val="black"/>
                </a:solidFill>
              </a:rPr>
              <a:t>Successful Large Organizations </a:t>
            </a:r>
            <a:r>
              <a:rPr lang="en-US" sz="2000" dirty="0" smtClean="0">
                <a:solidFill>
                  <a:prstClr val="black"/>
                </a:solidFill>
              </a:rPr>
              <a:t>make important decisions in the context of a  </a:t>
            </a:r>
            <a:r>
              <a:rPr lang="en-US" sz="2000" dirty="0">
                <a:solidFill>
                  <a:prstClr val="black"/>
                </a:solidFill>
              </a:rPr>
              <a:t>b</a:t>
            </a:r>
            <a:r>
              <a:rPr lang="en-US" sz="2000" dirty="0" smtClean="0">
                <a:solidFill>
                  <a:prstClr val="black"/>
                </a:solidFill>
              </a:rPr>
              <a:t>udgeting</a:t>
            </a:r>
            <a:r>
              <a:rPr lang="en-US" sz="2000" dirty="0">
                <a:solidFill>
                  <a:prstClr val="black"/>
                </a:solidFill>
              </a:rPr>
              <a:t>, forecasting and planning </a:t>
            </a:r>
            <a:r>
              <a:rPr lang="en-US" sz="2000" dirty="0" smtClean="0">
                <a:solidFill>
                  <a:prstClr val="black"/>
                </a:solidFill>
              </a:rPr>
              <a:t>process.  Many large companies have hundreds or thousands of people directly involved in providing management with the projections.</a:t>
            </a: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pPr algn="ctr"/>
            <a:r>
              <a:rPr lang="en-US" sz="2000" i="1" dirty="0" smtClean="0">
                <a:solidFill>
                  <a:prstClr val="black"/>
                </a:solidFill>
              </a:rPr>
              <a:t>Accounting Department &gt; </a:t>
            </a:r>
            <a:r>
              <a:rPr lang="en-US" sz="2000" b="1" i="1" dirty="0" smtClean="0">
                <a:solidFill>
                  <a:srgbClr val="FF0000"/>
                </a:solidFill>
              </a:rPr>
              <a:t>Finance Department </a:t>
            </a:r>
            <a:r>
              <a:rPr lang="en-US" sz="2000" i="1" dirty="0" smtClean="0">
                <a:solidFill>
                  <a:prstClr val="black"/>
                </a:solidFill>
              </a:rPr>
              <a:t>&gt; Decisions Makers</a:t>
            </a:r>
            <a:endParaRPr lang="en-US" sz="2000" i="1" dirty="0">
              <a:solidFill>
                <a:prstClr val="black"/>
              </a:solidFill>
            </a:endParaRPr>
          </a:p>
          <a:p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b="1" dirty="0">
                <a:solidFill>
                  <a:prstClr val="black"/>
                </a:solidFill>
              </a:rPr>
              <a:t>Operate like the </a:t>
            </a:r>
            <a:r>
              <a:rPr lang="en-US" sz="2000" b="1" dirty="0" smtClean="0">
                <a:solidFill>
                  <a:prstClr val="black"/>
                </a:solidFill>
              </a:rPr>
              <a:t>Big Companies</a:t>
            </a:r>
            <a:r>
              <a:rPr lang="en-US" sz="2000" b="1" dirty="0">
                <a:solidFill>
                  <a:prstClr val="black"/>
                </a:solidFill>
              </a:rPr>
              <a:t>:  </a:t>
            </a:r>
            <a:r>
              <a:rPr lang="en-US" sz="2000" dirty="0" smtClean="0">
                <a:solidFill>
                  <a:prstClr val="black"/>
                </a:solidFill>
              </a:rPr>
              <a:t>We can help your team implement these time tested methods by providing our technical expertise and experience.</a:t>
            </a:r>
            <a:endParaRPr lang="en-US" sz="20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685800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srgbClr val="1766B8"/>
                </a:solidFill>
              </a:rPr>
              <a:t>Budget, Forecast &amp; Plan for </a:t>
            </a:r>
            <a:r>
              <a:rPr lang="en-US" sz="3600" b="1" i="1" dirty="0">
                <a:solidFill>
                  <a:srgbClr val="79B317"/>
                </a:solidFill>
              </a:rPr>
              <a:t>More Profit</a:t>
            </a:r>
          </a:p>
        </p:txBody>
      </p:sp>
    </p:spTree>
    <p:extLst>
      <p:ext uri="{BB962C8B-B14F-4D97-AF65-F5344CB8AC3E}">
        <p14:creationId xmlns:p14="http://schemas.microsoft.com/office/powerpoint/2010/main" val="277721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0" y="4016708"/>
            <a:ext cx="4191000" cy="260071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rgbClr val="E4F0FF"/>
              </a:gs>
              <a:gs pos="100000">
                <a:schemeClr val="bg1"/>
              </a:gs>
            </a:gsLst>
          </a:gradFill>
          <a:ln cap="rnd"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i="1" dirty="0" smtClean="0">
                <a:solidFill>
                  <a:srgbClr val="79B317"/>
                </a:solidFill>
              </a:rPr>
              <a:t>4) Big Decision Analysis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00" i="1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prstClr val="black"/>
                </a:solidFill>
              </a:rPr>
              <a:t>Many organizations make large investments, acquisitions, or bid on large contracts. These decisions need to be evaluated in an organized and effective way.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i="1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 smtClean="0">
                <a:solidFill>
                  <a:prstClr val="black"/>
                </a:solidFill>
              </a:rPr>
              <a:t>Quickly build intelligent financial projections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i="1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i="1" dirty="0" smtClean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016708"/>
            <a:ext cx="4191000" cy="261610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rgbClr val="E4F0FF"/>
              </a:gs>
              <a:gs pos="100000">
                <a:schemeClr val="bg1"/>
              </a:gs>
            </a:gsLst>
          </a:gradFill>
          <a:ln cap="rnd"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i="1" dirty="0" smtClean="0">
                <a:solidFill>
                  <a:srgbClr val="79B317"/>
                </a:solidFill>
              </a:rPr>
              <a:t>3) External Estimate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 i="1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prstClr val="black"/>
                </a:solidFill>
              </a:rPr>
              <a:t>When organizations need to demonstrate their estimated financial future to: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i="1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 smtClean="0">
                <a:solidFill>
                  <a:prstClr val="black"/>
                </a:solidFill>
              </a:rPr>
              <a:t>Lenders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 smtClean="0">
                <a:solidFill>
                  <a:prstClr val="black"/>
                </a:solidFill>
              </a:rPr>
              <a:t>Investors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 smtClean="0">
                <a:solidFill>
                  <a:prstClr val="black"/>
                </a:solidFill>
              </a:rPr>
              <a:t>Business Partners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 smtClean="0">
                <a:solidFill>
                  <a:prstClr val="black"/>
                </a:solidFill>
              </a:rPr>
              <a:t>Board of Directors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i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1260808"/>
            <a:ext cx="4191000" cy="2569934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rgbClr val="E4F0FF"/>
              </a:gs>
              <a:gs pos="100000">
                <a:schemeClr val="bg1"/>
              </a:gs>
            </a:gsLst>
          </a:gradFill>
          <a:ln cap="rnd"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i="1" dirty="0" smtClean="0">
                <a:solidFill>
                  <a:srgbClr val="79B317"/>
                </a:solidFill>
              </a:rPr>
              <a:t>2) Strategic Planning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" i="1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prstClr val="black"/>
                </a:solidFill>
              </a:rPr>
              <a:t>Defines the vision for the future, provides the budget with high level targets.  Assess risks and opportunities, yielding better strategic decisions</a:t>
            </a:r>
            <a:r>
              <a:rPr lang="en-US" sz="1600" i="1" dirty="0">
                <a:solidFill>
                  <a:prstClr val="black"/>
                </a:solidFill>
              </a:rPr>
              <a:t> </a:t>
            </a:r>
            <a:r>
              <a:rPr lang="en-US" sz="1600" i="1" dirty="0" smtClean="0">
                <a:solidFill>
                  <a:prstClr val="black"/>
                </a:solidFill>
              </a:rPr>
              <a:t>and contingency plans.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 smtClean="0">
                <a:solidFill>
                  <a:prstClr val="black"/>
                </a:solidFill>
              </a:rPr>
              <a:t>Sensitivity/Scenario Analysis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 smtClean="0">
                <a:solidFill>
                  <a:prstClr val="black"/>
                </a:solidFill>
              </a:rPr>
              <a:t>Break-even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 smtClean="0">
                <a:solidFill>
                  <a:prstClr val="black"/>
                </a:solidFill>
              </a:rPr>
              <a:t>Business Valuation</a:t>
            </a:r>
            <a:endParaRPr lang="en-US" sz="1600" b="1" i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800" b="1" i="1" dirty="0">
              <a:solidFill>
                <a:prstClr val="black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548405"/>
            <a:ext cx="91440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b="1" i="1" dirty="0" smtClean="0">
                <a:solidFill>
                  <a:srgbClr val="4F81BD"/>
                </a:solidFill>
              </a:rPr>
              <a:t>The Time Tested Process for Better Decisions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260343"/>
            <a:ext cx="4191000" cy="2569934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rgbClr val="E4F0FF"/>
              </a:gs>
              <a:gs pos="100000">
                <a:schemeClr val="bg1"/>
              </a:gs>
            </a:gsLst>
          </a:gradFill>
          <a:ln cap="rnd"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i="1" dirty="0" smtClean="0">
                <a:solidFill>
                  <a:srgbClr val="79B317"/>
                </a:solidFill>
              </a:rPr>
              <a:t>1) </a:t>
            </a:r>
            <a:r>
              <a:rPr lang="en-US" sz="2200" b="1" i="1" dirty="0">
                <a:solidFill>
                  <a:srgbClr val="79B317"/>
                </a:solidFill>
              </a:rPr>
              <a:t>Budget / PR / </a:t>
            </a:r>
            <a:r>
              <a:rPr lang="en-US" sz="2200" b="1" i="1" dirty="0" smtClean="0">
                <a:solidFill>
                  <a:srgbClr val="79B317"/>
                </a:solidFill>
              </a:rPr>
              <a:t>Forecast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00" i="1" dirty="0" smtClean="0">
              <a:solidFill>
                <a:prstClr val="black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prstClr val="black"/>
                </a:solidFill>
              </a:rPr>
              <a:t>Organizations construct their budget at the beginning of the year and perform ongoing performance review.  Rolling cash forecast process.</a:t>
            </a:r>
            <a:endParaRPr lang="en-US" sz="160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 smtClean="0">
                <a:solidFill>
                  <a:prstClr val="black"/>
                </a:solidFill>
              </a:rPr>
              <a:t>Performance Review w/</a:t>
            </a:r>
            <a:r>
              <a:rPr lang="en-US" sz="1600" b="1" i="1" dirty="0">
                <a:solidFill>
                  <a:prstClr val="black"/>
                </a:solidFill>
              </a:rPr>
              <a:t> </a:t>
            </a:r>
            <a:endParaRPr lang="en-US" sz="1600" b="1" i="1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 smtClean="0">
                <a:solidFill>
                  <a:prstClr val="black"/>
                </a:solidFill>
              </a:rPr>
              <a:t>Budget vs. Actual Comparison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 smtClean="0">
                <a:solidFill>
                  <a:prstClr val="black"/>
                </a:solidFill>
              </a:rPr>
              <a:t>Rolling Forecast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84497"/>
            <a:ext cx="9144000" cy="6273503"/>
          </a:xfrm>
          <a:prstGeom prst="rect">
            <a:avLst/>
          </a:prstGeom>
          <a:gradFill>
            <a:gsLst>
              <a:gs pos="0">
                <a:srgbClr val="A6CBE2"/>
              </a:gs>
              <a:gs pos="27000">
                <a:srgbClr val="CEE4F6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048000" y="1146233"/>
            <a:ext cx="6063916" cy="1351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33400" y="2592788"/>
            <a:ext cx="8702040" cy="409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i="1" dirty="0" smtClean="0">
                <a:solidFill>
                  <a:srgbClr val="1766B8"/>
                </a:solidFill>
                <a:latin typeface="Calibri"/>
                <a:cs typeface="Calibri"/>
              </a:rPr>
              <a:t>Benefits of Budgeting: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alibri"/>
              </a:rPr>
              <a:t>The budget sets the direction for the business, make big decisions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alibri"/>
              </a:rPr>
              <a:t>Budget setting discussions unlock ways to improve performance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alibri"/>
              </a:rPr>
              <a:t>Targets (with incentives) for can drive improved sales or better expense/cost control</a:t>
            </a:r>
          </a:p>
          <a:p>
            <a:pPr>
              <a:lnSpc>
                <a:spcPct val="150000"/>
              </a:lnSpc>
            </a:pPr>
            <a:r>
              <a:rPr lang="en-US" sz="2000" b="1" i="1" dirty="0" smtClean="0">
                <a:solidFill>
                  <a:srgbClr val="1766B8"/>
                </a:solidFill>
                <a:latin typeface="Calibri"/>
                <a:cs typeface="Calibri"/>
              </a:rPr>
              <a:t>Performance Review: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alibri"/>
              </a:rPr>
              <a:t>Measure financial results in a comprehensive way with reports, charts, scorecards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alibri"/>
              </a:rPr>
              <a:t>Hold team accountable for results, reward good performance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alibri"/>
              </a:rPr>
              <a:t>Compare results to budget, questions past decisions</a:t>
            </a:r>
            <a:endParaRPr 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000" b="1" i="1" dirty="0" smtClean="0">
                <a:solidFill>
                  <a:srgbClr val="1766B8"/>
                </a:solidFill>
                <a:latin typeface="Calibri"/>
                <a:cs typeface="Calibri"/>
              </a:rPr>
              <a:t>Rolling Cash Forecast:</a:t>
            </a:r>
            <a:endParaRPr lang="en-US" sz="2000" b="1" i="1" dirty="0">
              <a:solidFill>
                <a:srgbClr val="1766B8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alibri"/>
              </a:rPr>
              <a:t>T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alibri"/>
              </a:rPr>
              <a:t>actical decisions should revolve around the forecast, understand their implications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alibri"/>
              </a:rPr>
              <a:t>Constantly understand cash position, make moves before it is too late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alibri"/>
              </a:rPr>
              <a:t>Have more confidence and stability, less stress</a:t>
            </a:r>
            <a:endParaRPr 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Calibri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0" y="548405"/>
            <a:ext cx="91440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b="1" i="1" dirty="0" smtClean="0">
                <a:solidFill>
                  <a:srgbClr val="4F81BD"/>
                </a:solidFill>
              </a:rPr>
              <a:t>The Time Tested Process for Better Decisions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844" y="1256430"/>
            <a:ext cx="2815047" cy="1123384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rgbClr val="E4F0FF"/>
              </a:gs>
              <a:gs pos="100000">
                <a:schemeClr val="bg1"/>
              </a:gs>
            </a:gsLst>
          </a:gradFill>
          <a:ln cap="rnd"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i="1" dirty="0" smtClean="0">
                <a:solidFill>
                  <a:srgbClr val="79B317"/>
                </a:solidFill>
              </a:rPr>
              <a:t>Build a </a:t>
            </a:r>
            <a:r>
              <a:rPr lang="en-US" sz="2200" b="1" i="1" dirty="0" smtClean="0">
                <a:solidFill>
                  <a:srgbClr val="1766B8"/>
                </a:solidFill>
              </a:rPr>
              <a:t>Budget</a:t>
            </a:r>
            <a:r>
              <a:rPr lang="en-US" sz="2200" b="1" i="1" dirty="0" smtClean="0">
                <a:solidFill>
                  <a:srgbClr val="79B317"/>
                </a:solidFill>
              </a:rPr>
              <a:t> at the beginning </a:t>
            </a:r>
            <a:r>
              <a:rPr lang="en-US" sz="2200" b="1" i="1" dirty="0">
                <a:solidFill>
                  <a:srgbClr val="79B317"/>
                </a:solidFill>
              </a:rPr>
              <a:t>o</a:t>
            </a:r>
            <a:r>
              <a:rPr lang="en-US" sz="2200" b="1" i="1" dirty="0" smtClean="0">
                <a:solidFill>
                  <a:srgbClr val="79B317"/>
                </a:solidFill>
              </a:rPr>
              <a:t>f the year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200" b="1" i="1" dirty="0" smtClean="0">
              <a:solidFill>
                <a:srgbClr val="79B317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00" i="1" dirty="0" smtClean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50323" y="1265864"/>
            <a:ext cx="2815047" cy="1123384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rgbClr val="E4F0FF"/>
              </a:gs>
              <a:gs pos="100000">
                <a:schemeClr val="bg1"/>
              </a:gs>
            </a:gsLst>
          </a:gradFill>
          <a:ln cap="rnd"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i="1" dirty="0" smtClean="0">
                <a:solidFill>
                  <a:srgbClr val="79B317"/>
                </a:solidFill>
              </a:rPr>
              <a:t>Do Monthly </a:t>
            </a:r>
            <a:r>
              <a:rPr lang="en-US" sz="2200" b="1" i="1" dirty="0" smtClean="0">
                <a:solidFill>
                  <a:srgbClr val="1766B8"/>
                </a:solidFill>
              </a:rPr>
              <a:t>Performance Review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200" b="1" i="1" u="sng" dirty="0">
              <a:solidFill>
                <a:srgbClr val="1766B8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" i="1" u="sng" dirty="0" smtClean="0">
              <a:solidFill>
                <a:srgbClr val="1766B8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35337" y="1291990"/>
            <a:ext cx="2815047" cy="1123384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rgbClr val="E4F0FF"/>
              </a:gs>
              <a:gs pos="100000">
                <a:schemeClr val="bg1"/>
              </a:gs>
            </a:gsLst>
          </a:gradFill>
          <a:ln cap="rnd"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i="1" dirty="0" smtClean="0">
                <a:solidFill>
                  <a:srgbClr val="1766B8"/>
                </a:solidFill>
              </a:rPr>
              <a:t>Re-forecast</a:t>
            </a:r>
            <a:r>
              <a:rPr lang="en-US" sz="2200" b="1" i="1" dirty="0" smtClean="0">
                <a:solidFill>
                  <a:srgbClr val="79B317"/>
                </a:solidFill>
              </a:rPr>
              <a:t> the future on a rolling basis w/ cash-flow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00" i="1" dirty="0" smtClean="0">
              <a:solidFill>
                <a:prstClr val="black"/>
              </a:solidFill>
            </a:endParaRPr>
          </a:p>
        </p:txBody>
      </p:sp>
      <p:sp>
        <p:nvSpPr>
          <p:cNvPr id="43" name="Right Arrow 42"/>
          <p:cNvSpPr/>
          <p:nvPr/>
        </p:nvSpPr>
        <p:spPr bwMode="auto">
          <a:xfrm>
            <a:off x="2768600" y="1659463"/>
            <a:ext cx="558800" cy="393700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rgbClr val="1766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 u="sng" dirty="0" smtClean="0">
              <a:ln w="18000">
                <a:solidFill>
                  <a:srgbClr val="208EFF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44" name="Right Arrow 43"/>
          <p:cNvSpPr/>
          <p:nvPr/>
        </p:nvSpPr>
        <p:spPr bwMode="auto">
          <a:xfrm>
            <a:off x="5867400" y="1659463"/>
            <a:ext cx="558800" cy="393700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rgbClr val="1766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 smtClean="0">
              <a:ln w="18000">
                <a:solidFill>
                  <a:srgbClr val="208EFF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909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584497"/>
            <a:ext cx="9144000" cy="6273503"/>
          </a:xfrm>
          <a:prstGeom prst="rect">
            <a:avLst/>
          </a:prstGeom>
          <a:gradFill>
            <a:gsLst>
              <a:gs pos="0">
                <a:srgbClr val="A6CBE2"/>
              </a:gs>
              <a:gs pos="27000">
                <a:srgbClr val="CEE4F6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36600" y="512762"/>
            <a:ext cx="7645400" cy="579438"/>
          </a:xfrm>
        </p:spPr>
        <p:txBody>
          <a:bodyPr>
            <a:noAutofit/>
          </a:bodyPr>
          <a:lstStyle/>
          <a:p>
            <a:r>
              <a:rPr lang="en-US" sz="3600" b="1" i="1" dirty="0" smtClean="0">
                <a:solidFill>
                  <a:schemeClr val="accent1"/>
                </a:solidFill>
              </a:rPr>
              <a:t>The Repeating Cycle of Success</a:t>
            </a:r>
            <a:endParaRPr lang="en-US" sz="3600" dirty="0"/>
          </a:p>
        </p:txBody>
      </p:sp>
      <p:sp>
        <p:nvSpPr>
          <p:cNvPr id="38" name="Trapezoid 37"/>
          <p:cNvSpPr/>
          <p:nvPr/>
        </p:nvSpPr>
        <p:spPr>
          <a:xfrm>
            <a:off x="42556" y="3933985"/>
            <a:ext cx="3881744" cy="1116214"/>
          </a:xfrm>
          <a:prstGeom prst="trapezoid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rgbClr val="00B050"/>
                </a:solidFill>
              </a:rPr>
              <a:t>Performance Review:  </a:t>
            </a:r>
            <a:r>
              <a:rPr lang="en-US" sz="1800" dirty="0" smtClean="0">
                <a:solidFill>
                  <a:srgbClr val="00B050"/>
                </a:solidFill>
              </a:rPr>
              <a:t>Continuously reviewing performance generally and against budgeted/ forecasted targets 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74818" y="1656093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Feb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51573" y="2572886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Mar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1" name="Trapezoid 40"/>
          <p:cNvSpPr/>
          <p:nvPr/>
        </p:nvSpPr>
        <p:spPr>
          <a:xfrm>
            <a:off x="42556" y="1467575"/>
            <a:ext cx="3748980" cy="1116214"/>
          </a:xfrm>
          <a:prstGeom prst="trapezoid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rgbClr val="7030A0"/>
                </a:solidFill>
              </a:rPr>
              <a:t>Strategic Planning Process:  </a:t>
            </a:r>
            <a:r>
              <a:rPr lang="en-US" sz="1800" dirty="0">
                <a:solidFill>
                  <a:srgbClr val="7030A0"/>
                </a:solidFill>
              </a:rPr>
              <a:t>Typically performed in the middle of the fiscal year.  Sets the direction for </a:t>
            </a:r>
            <a:r>
              <a:rPr lang="en-US" sz="1800" dirty="0" smtClean="0">
                <a:solidFill>
                  <a:srgbClr val="7030A0"/>
                </a:solidFill>
              </a:rPr>
              <a:t>future</a:t>
            </a:r>
            <a:endParaRPr lang="en-US" sz="1800" dirty="0">
              <a:solidFill>
                <a:srgbClr val="7030A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342177" y="3635060"/>
            <a:ext cx="81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April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25924" y="4767406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May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01818" y="5612685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June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84329" y="6065908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July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43904" y="5612685"/>
            <a:ext cx="74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Aug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791536" y="4767406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Sept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89418" y="3635060"/>
            <a:ext cx="671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Oct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675644" y="2572886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Nov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52273" y="1656093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Dec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1" name="Trapezoid 50"/>
          <p:cNvSpPr/>
          <p:nvPr/>
        </p:nvSpPr>
        <p:spPr>
          <a:xfrm>
            <a:off x="42556" y="2670653"/>
            <a:ext cx="3748980" cy="1116214"/>
          </a:xfrm>
          <a:prstGeom prst="trapezoid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rgbClr val="F79646">
                    <a:lumMod val="75000"/>
                  </a:srgbClr>
                </a:solidFill>
              </a:rPr>
              <a:t>Budgeting Process:  </a:t>
            </a:r>
            <a:r>
              <a:rPr lang="en-US" sz="1800" dirty="0" smtClean="0">
                <a:solidFill>
                  <a:srgbClr val="F79646">
                    <a:lumMod val="75000"/>
                  </a:srgbClr>
                </a:solidFill>
              </a:rPr>
              <a:t>In accordance with the high level parameters set in the strategic plan</a:t>
            </a:r>
            <a:endParaRPr lang="en-US" sz="1800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2" name="Trapezoid 51"/>
          <p:cNvSpPr/>
          <p:nvPr/>
        </p:nvSpPr>
        <p:spPr>
          <a:xfrm>
            <a:off x="42556" y="5043985"/>
            <a:ext cx="3870925" cy="1116214"/>
          </a:xfrm>
          <a:prstGeom prst="trapezoid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rgbClr val="0070C0"/>
                </a:solidFill>
              </a:rPr>
              <a:t>Rolling Forecast: 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smtClean="0">
                <a:solidFill>
                  <a:srgbClr val="0070C0"/>
                </a:solidFill>
              </a:rPr>
              <a:t>Accurate and tactical view of where the business is headed   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5446890" y="2841028"/>
            <a:ext cx="1975554" cy="1975552"/>
          </a:xfrm>
          <a:prstGeom prst="ellipse">
            <a:avLst/>
          </a:prstGeom>
          <a:noFill/>
          <a:ln w="3556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5004742" y="2398880"/>
            <a:ext cx="2859850" cy="2859848"/>
          </a:xfrm>
          <a:prstGeom prst="ellipse">
            <a:avLst/>
          </a:prstGeom>
          <a:noFill/>
          <a:ln w="355600" cmpd="sng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Oval 37"/>
          <p:cNvSpPr/>
          <p:nvPr/>
        </p:nvSpPr>
        <p:spPr>
          <a:xfrm rot="21256612">
            <a:off x="4788091" y="2056539"/>
            <a:ext cx="1637038" cy="799154"/>
          </a:xfrm>
          <a:custGeom>
            <a:avLst/>
            <a:gdLst>
              <a:gd name="connsiteX0" fmla="*/ 0 w 3672652"/>
              <a:gd name="connsiteY0" fmla="*/ 1836325 h 3672650"/>
              <a:gd name="connsiteX1" fmla="*/ 1836326 w 3672652"/>
              <a:gd name="connsiteY1" fmla="*/ 0 h 3672650"/>
              <a:gd name="connsiteX2" fmla="*/ 3672652 w 3672652"/>
              <a:gd name="connsiteY2" fmla="*/ 1836325 h 3672650"/>
              <a:gd name="connsiteX3" fmla="*/ 1836326 w 3672652"/>
              <a:gd name="connsiteY3" fmla="*/ 3672650 h 3672650"/>
              <a:gd name="connsiteX4" fmla="*/ 0 w 3672652"/>
              <a:gd name="connsiteY4" fmla="*/ 1836325 h 3672650"/>
              <a:gd name="connsiteX0" fmla="*/ 3672652 w 3764092"/>
              <a:gd name="connsiteY0" fmla="*/ 1836325 h 3672650"/>
              <a:gd name="connsiteX1" fmla="*/ 1836326 w 3764092"/>
              <a:gd name="connsiteY1" fmla="*/ 3672650 h 3672650"/>
              <a:gd name="connsiteX2" fmla="*/ 0 w 3764092"/>
              <a:gd name="connsiteY2" fmla="*/ 1836325 h 3672650"/>
              <a:gd name="connsiteX3" fmla="*/ 1836326 w 3764092"/>
              <a:gd name="connsiteY3" fmla="*/ 0 h 3672650"/>
              <a:gd name="connsiteX4" fmla="*/ 3764092 w 3764092"/>
              <a:gd name="connsiteY4" fmla="*/ 1927765 h 3672650"/>
              <a:gd name="connsiteX0" fmla="*/ 3672652 w 3672652"/>
              <a:gd name="connsiteY0" fmla="*/ 1836325 h 3672650"/>
              <a:gd name="connsiteX1" fmla="*/ 1836326 w 3672652"/>
              <a:gd name="connsiteY1" fmla="*/ 3672650 h 3672650"/>
              <a:gd name="connsiteX2" fmla="*/ 0 w 3672652"/>
              <a:gd name="connsiteY2" fmla="*/ 1836325 h 3672650"/>
              <a:gd name="connsiteX3" fmla="*/ 1836326 w 3672652"/>
              <a:gd name="connsiteY3" fmla="*/ 0 h 3672650"/>
              <a:gd name="connsiteX0" fmla="*/ 1836326 w 1836326"/>
              <a:gd name="connsiteY0" fmla="*/ 3672650 h 3672650"/>
              <a:gd name="connsiteX1" fmla="*/ 0 w 1836326"/>
              <a:gd name="connsiteY1" fmla="*/ 1836325 h 3672650"/>
              <a:gd name="connsiteX2" fmla="*/ 1836326 w 1836326"/>
              <a:gd name="connsiteY2" fmla="*/ 0 h 3672650"/>
              <a:gd name="connsiteX0" fmla="*/ 0 w 1836326"/>
              <a:gd name="connsiteY0" fmla="*/ 1836325 h 1836325"/>
              <a:gd name="connsiteX1" fmla="*/ 1836326 w 1836326"/>
              <a:gd name="connsiteY1" fmla="*/ 0 h 1836325"/>
              <a:gd name="connsiteX0" fmla="*/ 0 w 1836326"/>
              <a:gd name="connsiteY0" fmla="*/ 1836325 h 1836325"/>
              <a:gd name="connsiteX1" fmla="*/ 244591 w 1836326"/>
              <a:gd name="connsiteY1" fmla="*/ 884297 h 1836325"/>
              <a:gd name="connsiteX2" fmla="*/ 1836326 w 1836326"/>
              <a:gd name="connsiteY2" fmla="*/ 0 h 1836325"/>
              <a:gd name="connsiteX0" fmla="*/ 43483 w 1635218"/>
              <a:gd name="connsiteY0" fmla="*/ 884297 h 884297"/>
              <a:gd name="connsiteX1" fmla="*/ 1635218 w 1635218"/>
              <a:gd name="connsiteY1" fmla="*/ 0 h 884297"/>
              <a:gd name="connsiteX0" fmla="*/ 0 w 1591735"/>
              <a:gd name="connsiteY0" fmla="*/ 884297 h 884297"/>
              <a:gd name="connsiteX1" fmla="*/ 1591735 w 1591735"/>
              <a:gd name="connsiteY1" fmla="*/ 0 h 884297"/>
              <a:gd name="connsiteX0" fmla="*/ 0 w 1507068"/>
              <a:gd name="connsiteY0" fmla="*/ 912519 h 912519"/>
              <a:gd name="connsiteX1" fmla="*/ 1507068 w 1507068"/>
              <a:gd name="connsiteY1" fmla="*/ 0 h 912519"/>
              <a:gd name="connsiteX0" fmla="*/ 0 w 1507068"/>
              <a:gd name="connsiteY0" fmla="*/ 912519 h 912519"/>
              <a:gd name="connsiteX1" fmla="*/ 1507068 w 1507068"/>
              <a:gd name="connsiteY1" fmla="*/ 0 h 912519"/>
              <a:gd name="connsiteX0" fmla="*/ 0 w 1516475"/>
              <a:gd name="connsiteY0" fmla="*/ 1044223 h 1044223"/>
              <a:gd name="connsiteX1" fmla="*/ 1516475 w 1516475"/>
              <a:gd name="connsiteY1" fmla="*/ 0 h 1044223"/>
              <a:gd name="connsiteX0" fmla="*/ 0 w 1629364"/>
              <a:gd name="connsiteY0" fmla="*/ 987778 h 987778"/>
              <a:gd name="connsiteX1" fmla="*/ 1629364 w 1629364"/>
              <a:gd name="connsiteY1" fmla="*/ 0 h 987778"/>
              <a:gd name="connsiteX0" fmla="*/ 0 w 1629364"/>
              <a:gd name="connsiteY0" fmla="*/ 987778 h 987778"/>
              <a:gd name="connsiteX1" fmla="*/ 1629364 w 1629364"/>
              <a:gd name="connsiteY1" fmla="*/ 0 h 987778"/>
              <a:gd name="connsiteX0" fmla="*/ 0 w 1629364"/>
              <a:gd name="connsiteY0" fmla="*/ 987778 h 987778"/>
              <a:gd name="connsiteX1" fmla="*/ 1629364 w 1629364"/>
              <a:gd name="connsiteY1" fmla="*/ 0 h 987778"/>
              <a:gd name="connsiteX0" fmla="*/ 0 w 1629364"/>
              <a:gd name="connsiteY0" fmla="*/ 987778 h 987778"/>
              <a:gd name="connsiteX1" fmla="*/ 1629364 w 1629364"/>
              <a:gd name="connsiteY1" fmla="*/ 0 h 987778"/>
              <a:gd name="connsiteX0" fmla="*/ 0 w 1629364"/>
              <a:gd name="connsiteY0" fmla="*/ 987778 h 987778"/>
              <a:gd name="connsiteX1" fmla="*/ 1629364 w 1629364"/>
              <a:gd name="connsiteY1" fmla="*/ 0 h 987778"/>
              <a:gd name="connsiteX0" fmla="*/ 0 w 1629364"/>
              <a:gd name="connsiteY0" fmla="*/ 987778 h 987778"/>
              <a:gd name="connsiteX1" fmla="*/ 1629364 w 1629364"/>
              <a:gd name="connsiteY1" fmla="*/ 0 h 987778"/>
              <a:gd name="connsiteX0" fmla="*/ 0 w 1507068"/>
              <a:gd name="connsiteY0" fmla="*/ 1044222 h 1044222"/>
              <a:gd name="connsiteX1" fmla="*/ 1507068 w 1507068"/>
              <a:gd name="connsiteY1" fmla="*/ 0 h 1044222"/>
              <a:gd name="connsiteX0" fmla="*/ 0 w 1582327"/>
              <a:gd name="connsiteY0" fmla="*/ 997185 h 997185"/>
              <a:gd name="connsiteX1" fmla="*/ 1582327 w 1582327"/>
              <a:gd name="connsiteY1" fmla="*/ 0 h 997185"/>
              <a:gd name="connsiteX0" fmla="*/ 0 w 1572919"/>
              <a:gd name="connsiteY0" fmla="*/ 1034814 h 1034814"/>
              <a:gd name="connsiteX1" fmla="*/ 1572919 w 1572919"/>
              <a:gd name="connsiteY1" fmla="*/ 0 h 1034814"/>
              <a:gd name="connsiteX0" fmla="*/ 0 w 1572919"/>
              <a:gd name="connsiteY0" fmla="*/ 1034814 h 1034814"/>
              <a:gd name="connsiteX1" fmla="*/ 1572919 w 1572919"/>
              <a:gd name="connsiteY1" fmla="*/ 0 h 1034814"/>
              <a:gd name="connsiteX0" fmla="*/ 0 w 1572919"/>
              <a:gd name="connsiteY0" fmla="*/ 1034814 h 1034814"/>
              <a:gd name="connsiteX1" fmla="*/ 1572919 w 1572919"/>
              <a:gd name="connsiteY1" fmla="*/ 0 h 1034814"/>
              <a:gd name="connsiteX0" fmla="*/ 0 w 1657054"/>
              <a:gd name="connsiteY0" fmla="*/ 908246 h 908246"/>
              <a:gd name="connsiteX1" fmla="*/ 1657054 w 1657054"/>
              <a:gd name="connsiteY1" fmla="*/ 0 h 908246"/>
              <a:gd name="connsiteX0" fmla="*/ 0 w 1672013"/>
              <a:gd name="connsiteY0" fmla="*/ 863651 h 863651"/>
              <a:gd name="connsiteX1" fmla="*/ 1672013 w 1672013"/>
              <a:gd name="connsiteY1" fmla="*/ 0 h 863651"/>
              <a:gd name="connsiteX0" fmla="*/ 0 w 1672013"/>
              <a:gd name="connsiteY0" fmla="*/ 863651 h 863651"/>
              <a:gd name="connsiteX1" fmla="*/ 1672013 w 1672013"/>
              <a:gd name="connsiteY1" fmla="*/ 0 h 863651"/>
              <a:gd name="connsiteX0" fmla="*/ 0 w 1672013"/>
              <a:gd name="connsiteY0" fmla="*/ 863811 h 863811"/>
              <a:gd name="connsiteX1" fmla="*/ 1672013 w 1672013"/>
              <a:gd name="connsiteY1" fmla="*/ 160 h 863811"/>
              <a:gd name="connsiteX0" fmla="*/ 0 w 1672013"/>
              <a:gd name="connsiteY0" fmla="*/ 863651 h 863651"/>
              <a:gd name="connsiteX1" fmla="*/ 1672013 w 1672013"/>
              <a:gd name="connsiteY1" fmla="*/ 0 h 863651"/>
              <a:gd name="connsiteX0" fmla="*/ 0 w 1690968"/>
              <a:gd name="connsiteY0" fmla="*/ 907716 h 907716"/>
              <a:gd name="connsiteX1" fmla="*/ 1690968 w 1690968"/>
              <a:gd name="connsiteY1" fmla="*/ 0 h 907716"/>
              <a:gd name="connsiteX0" fmla="*/ 0 w 1724352"/>
              <a:gd name="connsiteY0" fmla="*/ 873270 h 873270"/>
              <a:gd name="connsiteX1" fmla="*/ 1724352 w 1724352"/>
              <a:gd name="connsiteY1" fmla="*/ 0 h 873270"/>
              <a:gd name="connsiteX0" fmla="*/ 0 w 1712613"/>
              <a:gd name="connsiteY0" fmla="*/ 789950 h 789950"/>
              <a:gd name="connsiteX1" fmla="*/ 1712613 w 1712613"/>
              <a:gd name="connsiteY1" fmla="*/ 0 h 789950"/>
              <a:gd name="connsiteX0" fmla="*/ 0 w 1658398"/>
              <a:gd name="connsiteY0" fmla="*/ 827329 h 827329"/>
              <a:gd name="connsiteX1" fmla="*/ 1658398 w 1658398"/>
              <a:gd name="connsiteY1" fmla="*/ 0 h 827329"/>
              <a:gd name="connsiteX0" fmla="*/ 0 w 1635163"/>
              <a:gd name="connsiteY0" fmla="*/ 843349 h 843349"/>
              <a:gd name="connsiteX1" fmla="*/ 1635163 w 1635163"/>
              <a:gd name="connsiteY1" fmla="*/ 0 h 843349"/>
              <a:gd name="connsiteX0" fmla="*/ 0 w 1637038"/>
              <a:gd name="connsiteY0" fmla="*/ 796350 h 796350"/>
              <a:gd name="connsiteX1" fmla="*/ 1637038 w 1637038"/>
              <a:gd name="connsiteY1" fmla="*/ 0 h 796350"/>
              <a:gd name="connsiteX0" fmla="*/ 0 w 1637038"/>
              <a:gd name="connsiteY0" fmla="*/ 799540 h 799540"/>
              <a:gd name="connsiteX1" fmla="*/ 1637038 w 1637038"/>
              <a:gd name="connsiteY1" fmla="*/ 3190 h 799540"/>
              <a:gd name="connsiteX0" fmla="*/ 0 w 1637038"/>
              <a:gd name="connsiteY0" fmla="*/ 799154 h 799154"/>
              <a:gd name="connsiteX1" fmla="*/ 1637038 w 1637038"/>
              <a:gd name="connsiteY1" fmla="*/ 2804 h 79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37038" h="799154">
                <a:moveTo>
                  <a:pt x="0" y="799154"/>
                </a:moveTo>
                <a:cubicBezTo>
                  <a:pt x="169333" y="539452"/>
                  <a:pt x="639188" y="-45361"/>
                  <a:pt x="1637038" y="2804"/>
                </a:cubicBezTo>
              </a:path>
            </a:pathLst>
          </a:custGeom>
          <a:noFill/>
          <a:ln w="355600" cmpd="sng">
            <a:solidFill>
              <a:srgbClr val="E46C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Oval 37"/>
          <p:cNvSpPr/>
          <p:nvPr/>
        </p:nvSpPr>
        <p:spPr>
          <a:xfrm rot="343388" flipV="1">
            <a:off x="4788091" y="4812908"/>
            <a:ext cx="1637038" cy="799154"/>
          </a:xfrm>
          <a:custGeom>
            <a:avLst/>
            <a:gdLst>
              <a:gd name="connsiteX0" fmla="*/ 0 w 3672652"/>
              <a:gd name="connsiteY0" fmla="*/ 1836325 h 3672650"/>
              <a:gd name="connsiteX1" fmla="*/ 1836326 w 3672652"/>
              <a:gd name="connsiteY1" fmla="*/ 0 h 3672650"/>
              <a:gd name="connsiteX2" fmla="*/ 3672652 w 3672652"/>
              <a:gd name="connsiteY2" fmla="*/ 1836325 h 3672650"/>
              <a:gd name="connsiteX3" fmla="*/ 1836326 w 3672652"/>
              <a:gd name="connsiteY3" fmla="*/ 3672650 h 3672650"/>
              <a:gd name="connsiteX4" fmla="*/ 0 w 3672652"/>
              <a:gd name="connsiteY4" fmla="*/ 1836325 h 3672650"/>
              <a:gd name="connsiteX0" fmla="*/ 3672652 w 3764092"/>
              <a:gd name="connsiteY0" fmla="*/ 1836325 h 3672650"/>
              <a:gd name="connsiteX1" fmla="*/ 1836326 w 3764092"/>
              <a:gd name="connsiteY1" fmla="*/ 3672650 h 3672650"/>
              <a:gd name="connsiteX2" fmla="*/ 0 w 3764092"/>
              <a:gd name="connsiteY2" fmla="*/ 1836325 h 3672650"/>
              <a:gd name="connsiteX3" fmla="*/ 1836326 w 3764092"/>
              <a:gd name="connsiteY3" fmla="*/ 0 h 3672650"/>
              <a:gd name="connsiteX4" fmla="*/ 3764092 w 3764092"/>
              <a:gd name="connsiteY4" fmla="*/ 1927765 h 3672650"/>
              <a:gd name="connsiteX0" fmla="*/ 3672652 w 3672652"/>
              <a:gd name="connsiteY0" fmla="*/ 1836325 h 3672650"/>
              <a:gd name="connsiteX1" fmla="*/ 1836326 w 3672652"/>
              <a:gd name="connsiteY1" fmla="*/ 3672650 h 3672650"/>
              <a:gd name="connsiteX2" fmla="*/ 0 w 3672652"/>
              <a:gd name="connsiteY2" fmla="*/ 1836325 h 3672650"/>
              <a:gd name="connsiteX3" fmla="*/ 1836326 w 3672652"/>
              <a:gd name="connsiteY3" fmla="*/ 0 h 3672650"/>
              <a:gd name="connsiteX0" fmla="*/ 1836326 w 1836326"/>
              <a:gd name="connsiteY0" fmla="*/ 3672650 h 3672650"/>
              <a:gd name="connsiteX1" fmla="*/ 0 w 1836326"/>
              <a:gd name="connsiteY1" fmla="*/ 1836325 h 3672650"/>
              <a:gd name="connsiteX2" fmla="*/ 1836326 w 1836326"/>
              <a:gd name="connsiteY2" fmla="*/ 0 h 3672650"/>
              <a:gd name="connsiteX0" fmla="*/ 0 w 1836326"/>
              <a:gd name="connsiteY0" fmla="*/ 1836325 h 1836325"/>
              <a:gd name="connsiteX1" fmla="*/ 1836326 w 1836326"/>
              <a:gd name="connsiteY1" fmla="*/ 0 h 1836325"/>
              <a:gd name="connsiteX0" fmla="*/ 0 w 1836326"/>
              <a:gd name="connsiteY0" fmla="*/ 1836325 h 1836325"/>
              <a:gd name="connsiteX1" fmla="*/ 244591 w 1836326"/>
              <a:gd name="connsiteY1" fmla="*/ 884297 h 1836325"/>
              <a:gd name="connsiteX2" fmla="*/ 1836326 w 1836326"/>
              <a:gd name="connsiteY2" fmla="*/ 0 h 1836325"/>
              <a:gd name="connsiteX0" fmla="*/ 43483 w 1635218"/>
              <a:gd name="connsiteY0" fmla="*/ 884297 h 884297"/>
              <a:gd name="connsiteX1" fmla="*/ 1635218 w 1635218"/>
              <a:gd name="connsiteY1" fmla="*/ 0 h 884297"/>
              <a:gd name="connsiteX0" fmla="*/ 0 w 1591735"/>
              <a:gd name="connsiteY0" fmla="*/ 884297 h 884297"/>
              <a:gd name="connsiteX1" fmla="*/ 1591735 w 1591735"/>
              <a:gd name="connsiteY1" fmla="*/ 0 h 884297"/>
              <a:gd name="connsiteX0" fmla="*/ 0 w 1507068"/>
              <a:gd name="connsiteY0" fmla="*/ 912519 h 912519"/>
              <a:gd name="connsiteX1" fmla="*/ 1507068 w 1507068"/>
              <a:gd name="connsiteY1" fmla="*/ 0 h 912519"/>
              <a:gd name="connsiteX0" fmla="*/ 0 w 1507068"/>
              <a:gd name="connsiteY0" fmla="*/ 912519 h 912519"/>
              <a:gd name="connsiteX1" fmla="*/ 1507068 w 1507068"/>
              <a:gd name="connsiteY1" fmla="*/ 0 h 912519"/>
              <a:gd name="connsiteX0" fmla="*/ 0 w 1516475"/>
              <a:gd name="connsiteY0" fmla="*/ 1044223 h 1044223"/>
              <a:gd name="connsiteX1" fmla="*/ 1516475 w 1516475"/>
              <a:gd name="connsiteY1" fmla="*/ 0 h 1044223"/>
              <a:gd name="connsiteX0" fmla="*/ 0 w 1629364"/>
              <a:gd name="connsiteY0" fmla="*/ 987778 h 987778"/>
              <a:gd name="connsiteX1" fmla="*/ 1629364 w 1629364"/>
              <a:gd name="connsiteY1" fmla="*/ 0 h 987778"/>
              <a:gd name="connsiteX0" fmla="*/ 0 w 1629364"/>
              <a:gd name="connsiteY0" fmla="*/ 987778 h 987778"/>
              <a:gd name="connsiteX1" fmla="*/ 1629364 w 1629364"/>
              <a:gd name="connsiteY1" fmla="*/ 0 h 987778"/>
              <a:gd name="connsiteX0" fmla="*/ 0 w 1629364"/>
              <a:gd name="connsiteY0" fmla="*/ 987778 h 987778"/>
              <a:gd name="connsiteX1" fmla="*/ 1629364 w 1629364"/>
              <a:gd name="connsiteY1" fmla="*/ 0 h 987778"/>
              <a:gd name="connsiteX0" fmla="*/ 0 w 1629364"/>
              <a:gd name="connsiteY0" fmla="*/ 987778 h 987778"/>
              <a:gd name="connsiteX1" fmla="*/ 1629364 w 1629364"/>
              <a:gd name="connsiteY1" fmla="*/ 0 h 987778"/>
              <a:gd name="connsiteX0" fmla="*/ 0 w 1629364"/>
              <a:gd name="connsiteY0" fmla="*/ 987778 h 987778"/>
              <a:gd name="connsiteX1" fmla="*/ 1629364 w 1629364"/>
              <a:gd name="connsiteY1" fmla="*/ 0 h 987778"/>
              <a:gd name="connsiteX0" fmla="*/ 0 w 1629364"/>
              <a:gd name="connsiteY0" fmla="*/ 987778 h 987778"/>
              <a:gd name="connsiteX1" fmla="*/ 1629364 w 1629364"/>
              <a:gd name="connsiteY1" fmla="*/ 0 h 987778"/>
              <a:gd name="connsiteX0" fmla="*/ 0 w 1507068"/>
              <a:gd name="connsiteY0" fmla="*/ 1044222 h 1044222"/>
              <a:gd name="connsiteX1" fmla="*/ 1507068 w 1507068"/>
              <a:gd name="connsiteY1" fmla="*/ 0 h 1044222"/>
              <a:gd name="connsiteX0" fmla="*/ 0 w 1582327"/>
              <a:gd name="connsiteY0" fmla="*/ 997185 h 997185"/>
              <a:gd name="connsiteX1" fmla="*/ 1582327 w 1582327"/>
              <a:gd name="connsiteY1" fmla="*/ 0 h 997185"/>
              <a:gd name="connsiteX0" fmla="*/ 0 w 1572919"/>
              <a:gd name="connsiteY0" fmla="*/ 1034814 h 1034814"/>
              <a:gd name="connsiteX1" fmla="*/ 1572919 w 1572919"/>
              <a:gd name="connsiteY1" fmla="*/ 0 h 1034814"/>
              <a:gd name="connsiteX0" fmla="*/ 0 w 1572919"/>
              <a:gd name="connsiteY0" fmla="*/ 1034814 h 1034814"/>
              <a:gd name="connsiteX1" fmla="*/ 1572919 w 1572919"/>
              <a:gd name="connsiteY1" fmla="*/ 0 h 1034814"/>
              <a:gd name="connsiteX0" fmla="*/ 0 w 1572919"/>
              <a:gd name="connsiteY0" fmla="*/ 1034814 h 1034814"/>
              <a:gd name="connsiteX1" fmla="*/ 1572919 w 1572919"/>
              <a:gd name="connsiteY1" fmla="*/ 0 h 1034814"/>
              <a:gd name="connsiteX0" fmla="*/ 0 w 1657054"/>
              <a:gd name="connsiteY0" fmla="*/ 908246 h 908246"/>
              <a:gd name="connsiteX1" fmla="*/ 1657054 w 1657054"/>
              <a:gd name="connsiteY1" fmla="*/ 0 h 908246"/>
              <a:gd name="connsiteX0" fmla="*/ 0 w 1672013"/>
              <a:gd name="connsiteY0" fmla="*/ 863651 h 863651"/>
              <a:gd name="connsiteX1" fmla="*/ 1672013 w 1672013"/>
              <a:gd name="connsiteY1" fmla="*/ 0 h 863651"/>
              <a:gd name="connsiteX0" fmla="*/ 0 w 1672013"/>
              <a:gd name="connsiteY0" fmla="*/ 863651 h 863651"/>
              <a:gd name="connsiteX1" fmla="*/ 1672013 w 1672013"/>
              <a:gd name="connsiteY1" fmla="*/ 0 h 863651"/>
              <a:gd name="connsiteX0" fmla="*/ 0 w 1672013"/>
              <a:gd name="connsiteY0" fmla="*/ 863811 h 863811"/>
              <a:gd name="connsiteX1" fmla="*/ 1672013 w 1672013"/>
              <a:gd name="connsiteY1" fmla="*/ 160 h 863811"/>
              <a:gd name="connsiteX0" fmla="*/ 0 w 1672013"/>
              <a:gd name="connsiteY0" fmla="*/ 863651 h 863651"/>
              <a:gd name="connsiteX1" fmla="*/ 1672013 w 1672013"/>
              <a:gd name="connsiteY1" fmla="*/ 0 h 863651"/>
              <a:gd name="connsiteX0" fmla="*/ 0 w 1690968"/>
              <a:gd name="connsiteY0" fmla="*/ 907716 h 907716"/>
              <a:gd name="connsiteX1" fmla="*/ 1690968 w 1690968"/>
              <a:gd name="connsiteY1" fmla="*/ 0 h 907716"/>
              <a:gd name="connsiteX0" fmla="*/ 0 w 1724352"/>
              <a:gd name="connsiteY0" fmla="*/ 873270 h 873270"/>
              <a:gd name="connsiteX1" fmla="*/ 1724352 w 1724352"/>
              <a:gd name="connsiteY1" fmla="*/ 0 h 873270"/>
              <a:gd name="connsiteX0" fmla="*/ 0 w 1712613"/>
              <a:gd name="connsiteY0" fmla="*/ 789950 h 789950"/>
              <a:gd name="connsiteX1" fmla="*/ 1712613 w 1712613"/>
              <a:gd name="connsiteY1" fmla="*/ 0 h 789950"/>
              <a:gd name="connsiteX0" fmla="*/ 0 w 1658398"/>
              <a:gd name="connsiteY0" fmla="*/ 827329 h 827329"/>
              <a:gd name="connsiteX1" fmla="*/ 1658398 w 1658398"/>
              <a:gd name="connsiteY1" fmla="*/ 0 h 827329"/>
              <a:gd name="connsiteX0" fmla="*/ 0 w 1635163"/>
              <a:gd name="connsiteY0" fmla="*/ 843349 h 843349"/>
              <a:gd name="connsiteX1" fmla="*/ 1635163 w 1635163"/>
              <a:gd name="connsiteY1" fmla="*/ 0 h 843349"/>
              <a:gd name="connsiteX0" fmla="*/ 0 w 1637038"/>
              <a:gd name="connsiteY0" fmla="*/ 796350 h 796350"/>
              <a:gd name="connsiteX1" fmla="*/ 1637038 w 1637038"/>
              <a:gd name="connsiteY1" fmla="*/ 0 h 796350"/>
              <a:gd name="connsiteX0" fmla="*/ 0 w 1637038"/>
              <a:gd name="connsiteY0" fmla="*/ 799540 h 799540"/>
              <a:gd name="connsiteX1" fmla="*/ 1637038 w 1637038"/>
              <a:gd name="connsiteY1" fmla="*/ 3190 h 799540"/>
              <a:gd name="connsiteX0" fmla="*/ 0 w 1637038"/>
              <a:gd name="connsiteY0" fmla="*/ 799154 h 799154"/>
              <a:gd name="connsiteX1" fmla="*/ 1637038 w 1637038"/>
              <a:gd name="connsiteY1" fmla="*/ 2804 h 79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37038" h="799154">
                <a:moveTo>
                  <a:pt x="0" y="799154"/>
                </a:moveTo>
                <a:cubicBezTo>
                  <a:pt x="169333" y="539452"/>
                  <a:pt x="639188" y="-45361"/>
                  <a:pt x="1637038" y="2804"/>
                </a:cubicBezTo>
              </a:path>
            </a:pathLst>
          </a:custGeom>
          <a:noFill/>
          <a:ln w="355600" cmpd="sng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24609" y="1192056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Jan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9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84497"/>
            <a:ext cx="9144000" cy="6273503"/>
          </a:xfrm>
          <a:prstGeom prst="rect">
            <a:avLst/>
          </a:prstGeom>
          <a:gradFill>
            <a:gsLst>
              <a:gs pos="0">
                <a:srgbClr val="A6CBE2"/>
              </a:gs>
              <a:gs pos="27000">
                <a:srgbClr val="CEE4F6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 descr="http://www.tekswork.com/sales-strateg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70" b="94521" l="3509" r="97995">
                        <a14:foregroundMark x1="83208" y1="52511" x2="83208" y2="52511"/>
                        <a14:foregroundMark x1="83208" y1="52511" x2="83208" y2="52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585" y="3569171"/>
            <a:ext cx="2170918" cy="119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indows8helpnow.com/wp-content/uploads/2013/06/IT-Suppo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768" y="1454386"/>
            <a:ext cx="1916182" cy="167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016" y="1370344"/>
            <a:ext cx="6906427" cy="5080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   </a:t>
            </a:r>
            <a:r>
              <a:rPr lang="en-US" sz="2400" b="1" dirty="0" smtClean="0">
                <a:solidFill>
                  <a:schemeClr val="accent3"/>
                </a:solidFill>
              </a:rPr>
              <a:t>We will be your Outsourced Finance Department</a:t>
            </a:r>
            <a:endParaRPr lang="en-US" sz="2400" dirty="0" smtClean="0">
              <a:solidFill>
                <a:schemeClr val="accent3"/>
              </a:solidFill>
            </a:endParaRPr>
          </a:p>
          <a:p>
            <a:pPr marL="228600" lvl="1" indent="0">
              <a:buNone/>
            </a:pPr>
            <a:r>
              <a:rPr lang="en-US" sz="1800" b="1" dirty="0" smtClean="0">
                <a:solidFill>
                  <a:schemeClr val="tx2"/>
                </a:solidFill>
              </a:rPr>
              <a:t>At</a:t>
            </a:r>
            <a:r>
              <a:rPr lang="en-US" sz="1800" b="1" dirty="0" smtClean="0"/>
              <a:t> </a:t>
            </a:r>
            <a:r>
              <a:rPr lang="en-US" sz="1800" b="1" smtClean="0">
                <a:solidFill>
                  <a:srgbClr val="FF0000"/>
                </a:solidFill>
              </a:rPr>
              <a:t>ABC Accounting </a:t>
            </a:r>
            <a:r>
              <a:rPr lang="en-US" sz="1800" b="1" smtClean="0">
                <a:solidFill>
                  <a:schemeClr val="tx2"/>
                </a:solidFill>
              </a:rPr>
              <a:t>we </a:t>
            </a:r>
            <a:r>
              <a:rPr lang="en-US" sz="1800" b="1" dirty="0" smtClean="0">
                <a:solidFill>
                  <a:schemeClr val="tx2"/>
                </a:solidFill>
              </a:rPr>
              <a:t>are experts in building budgets and plans,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b="1" dirty="0" smtClean="0">
                <a:solidFill>
                  <a:schemeClr val="tx2"/>
                </a:solidFill>
              </a:rPr>
              <a:t>let us do the heavy lifting for you.</a:t>
            </a:r>
          </a:p>
          <a:p>
            <a:pPr marL="400050" lvl="2" indent="-171450">
              <a:lnSpc>
                <a:spcPct val="90000"/>
              </a:lnSpc>
            </a:pPr>
            <a:r>
              <a:rPr lang="en-US" sz="1400" i="1" dirty="0" smtClean="0"/>
              <a:t>This will enable you to exclusively focus your time on the value adding </a:t>
            </a:r>
          </a:p>
          <a:p>
            <a:pPr marL="228600" lvl="2" indent="0">
              <a:lnSpc>
                <a:spcPct val="90000"/>
              </a:lnSpc>
              <a:buNone/>
            </a:pPr>
            <a:r>
              <a:rPr lang="en-US" sz="1400" i="1" dirty="0"/>
              <a:t> </a:t>
            </a:r>
            <a:r>
              <a:rPr lang="en-US" sz="1400" i="1" dirty="0" smtClean="0"/>
              <a:t>   discussions and thoughts, not complicated model-building.</a:t>
            </a:r>
            <a:endParaRPr lang="en-US" sz="800" i="1" dirty="0" smtClean="0"/>
          </a:p>
          <a:p>
            <a:pPr marL="400050" lvl="2" indent="-171450">
              <a:lnSpc>
                <a:spcPct val="90000"/>
              </a:lnSpc>
            </a:pPr>
            <a:r>
              <a:rPr lang="en-US" sz="1400" i="1" dirty="0" smtClean="0"/>
              <a:t>Because we are so much more proficient than the other firms, we</a:t>
            </a:r>
            <a:r>
              <a:rPr lang="en-US" sz="1400" i="1" dirty="0"/>
              <a:t> </a:t>
            </a:r>
            <a:r>
              <a:rPr lang="en-US" sz="1400" i="1" dirty="0" smtClean="0"/>
              <a:t>can deliver this service at a price-point that our competition simply cannot achieve.</a:t>
            </a:r>
          </a:p>
          <a:p>
            <a:pPr marL="857250" lvl="2"/>
            <a:endParaRPr lang="en-US" sz="1400" i="1" dirty="0" smtClean="0"/>
          </a:p>
          <a:p>
            <a:pPr marL="228600" lvl="1" indent="0">
              <a:buNone/>
            </a:pPr>
            <a:r>
              <a:rPr lang="en-US" sz="1800" b="1" dirty="0" smtClean="0">
                <a:solidFill>
                  <a:schemeClr val="tx2"/>
                </a:solidFill>
              </a:rPr>
              <a:t>We will facilitate and optimize the performance review process to focus on what is most important.</a:t>
            </a:r>
            <a:endParaRPr lang="en-US" sz="1800" dirty="0"/>
          </a:p>
          <a:p>
            <a:pPr marL="403225" lvl="2" indent="-177800">
              <a:lnSpc>
                <a:spcPct val="90000"/>
              </a:lnSpc>
            </a:pPr>
            <a:r>
              <a:rPr lang="en-US" sz="1400" i="1" dirty="0" smtClean="0"/>
              <a:t>Drive the necessary discussions, ask the important questions.</a:t>
            </a:r>
            <a:endParaRPr lang="en-US" sz="800" i="1" dirty="0" smtClean="0"/>
          </a:p>
          <a:p>
            <a:pPr marL="403225" lvl="2" indent="-177800">
              <a:lnSpc>
                <a:spcPct val="90000"/>
              </a:lnSpc>
            </a:pPr>
            <a:r>
              <a:rPr lang="en-US" sz="1400" i="1" dirty="0" smtClean="0"/>
              <a:t>Simply show up to the meeting and we will have the analysis ready for discussion.</a:t>
            </a:r>
          </a:p>
          <a:p>
            <a:pPr marL="628650" lvl="2" indent="0">
              <a:buNone/>
            </a:pPr>
            <a:endParaRPr lang="en-US" sz="400" i="1" dirty="0" smtClean="0"/>
          </a:p>
          <a:p>
            <a:pPr marL="228600" lvl="1" indent="0">
              <a:buNone/>
            </a:pPr>
            <a:endParaRPr lang="en-US" sz="1600" b="1" dirty="0" smtClean="0">
              <a:solidFill>
                <a:schemeClr val="tx2"/>
              </a:solidFill>
            </a:endParaRPr>
          </a:p>
          <a:p>
            <a:pPr marL="228600" lvl="1" indent="0">
              <a:buNone/>
            </a:pPr>
            <a:r>
              <a:rPr lang="en-US" sz="1700" b="1" dirty="0" smtClean="0">
                <a:solidFill>
                  <a:schemeClr val="tx2"/>
                </a:solidFill>
              </a:rPr>
              <a:t>Our experience with a diverse group of clients gives us a unique and insightful perspective that an exclusively in-house team would not have.  </a:t>
            </a:r>
            <a:endParaRPr lang="en-US" sz="1700" dirty="0" smtClean="0"/>
          </a:p>
          <a:p>
            <a:pPr marL="400050" lvl="2" indent="-171450"/>
            <a:r>
              <a:rPr lang="en-US" sz="1400" i="1" dirty="0"/>
              <a:t>Share best practices in respect to </a:t>
            </a:r>
            <a:r>
              <a:rPr lang="en-US" sz="1400" i="1" dirty="0" smtClean="0"/>
              <a:t>optimizing </a:t>
            </a:r>
            <a:r>
              <a:rPr lang="en-US" sz="1400" i="1" dirty="0"/>
              <a:t>your </a:t>
            </a:r>
            <a:r>
              <a:rPr lang="en-US" sz="1400" i="1" dirty="0" smtClean="0"/>
              <a:t>budget and financial </a:t>
            </a:r>
            <a:r>
              <a:rPr lang="en-US" sz="1400" i="1" dirty="0"/>
              <a:t>review </a:t>
            </a:r>
            <a:r>
              <a:rPr lang="en-US" sz="1400" i="1" dirty="0" smtClean="0"/>
              <a:t>process.</a:t>
            </a:r>
            <a:endParaRPr lang="en-US" sz="800" i="1" dirty="0" smtClean="0"/>
          </a:p>
          <a:p>
            <a:pPr marL="400050" lvl="2" indent="-171450"/>
            <a:r>
              <a:rPr lang="en-US" sz="1400" i="1" dirty="0" smtClean="0"/>
              <a:t>Develop </a:t>
            </a:r>
            <a:r>
              <a:rPr lang="en-US" sz="1400" i="1" dirty="0"/>
              <a:t>actionable </a:t>
            </a:r>
            <a:r>
              <a:rPr lang="en-US" sz="1400" i="1" dirty="0" smtClean="0"/>
              <a:t>conclusions like specific cost/expense saving recommendations.</a:t>
            </a:r>
            <a:endParaRPr lang="en-US" sz="1400" i="1" dirty="0"/>
          </a:p>
          <a:p>
            <a:pPr marL="457200" lvl="1" indent="-228600"/>
            <a:endParaRPr lang="en-US" sz="1600" dirty="0" smtClean="0"/>
          </a:p>
          <a:p>
            <a:pPr marL="457200" lvl="1" indent="-228600"/>
            <a:endParaRPr lang="en-US" sz="1600" i="1" dirty="0" smtClean="0"/>
          </a:p>
          <a:p>
            <a:pPr marL="228600" lvl="1" indent="0">
              <a:buNone/>
            </a:pPr>
            <a:endParaRPr lang="en-US" sz="800" i="1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2600" dirty="0" smtClean="0"/>
          </a:p>
        </p:txBody>
      </p:sp>
      <p:pic>
        <p:nvPicPr>
          <p:cNvPr id="1030" name="Picture 6" descr="http://www.medspecindiana.com/files/rte/tech-suppor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2" b="97115" l="1917" r="97125">
                        <a14:backgroundMark x1="83067" y1="43590" x2="83067" y2="43590"/>
                        <a14:backgroundMark x1="83067" y1="43590" x2="83067" y2="43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117" y="5071682"/>
            <a:ext cx="1301492" cy="129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6096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600" b="1" i="1" smtClean="0">
                <a:solidFill>
                  <a:srgbClr val="1766B8"/>
                </a:solidFill>
              </a:rPr>
              <a:t>Budget, Forecast &amp; Plan for </a:t>
            </a:r>
            <a:r>
              <a:rPr lang="en-US" sz="3600" b="1" i="1" smtClean="0">
                <a:solidFill>
                  <a:srgbClr val="79B317"/>
                </a:solidFill>
              </a:rPr>
              <a:t>More Profit</a:t>
            </a:r>
            <a:endParaRPr lang="en-US" sz="3600" b="1" i="1" dirty="0">
              <a:solidFill>
                <a:srgbClr val="79B3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9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584497"/>
            <a:ext cx="9144000" cy="6273503"/>
          </a:xfrm>
          <a:prstGeom prst="rect">
            <a:avLst/>
          </a:prstGeom>
          <a:gradFill>
            <a:gsLst>
              <a:gs pos="0">
                <a:srgbClr val="A6CBE2"/>
              </a:gs>
              <a:gs pos="27000">
                <a:srgbClr val="CEE4F6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24932"/>
            <a:ext cx="6096000" cy="846668"/>
          </a:xfrm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79B317"/>
                </a:solidFill>
              </a:rPr>
              <a:t>On-Going </a:t>
            </a:r>
            <a:r>
              <a:rPr lang="en-US" sz="3600" b="1" i="1" dirty="0" smtClean="0">
                <a:solidFill>
                  <a:srgbClr val="79B317"/>
                </a:solidFill>
              </a:rPr>
              <a:t>Analysis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455135"/>
            <a:ext cx="4038600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Good cop, bad </a:t>
            </a:r>
            <a:r>
              <a:rPr lang="en-US" sz="2600" b="1" dirty="0" smtClean="0"/>
              <a:t>cop</a:t>
            </a:r>
          </a:p>
          <a:p>
            <a:pPr marL="0" indent="0">
              <a:buNone/>
            </a:pPr>
            <a:r>
              <a:rPr lang="en-US" sz="1600" dirty="0" smtClean="0"/>
              <a:t>We </a:t>
            </a:r>
            <a:r>
              <a:rPr lang="en-US" sz="1600" dirty="0"/>
              <a:t>will </a:t>
            </a:r>
            <a:r>
              <a:rPr lang="en-US" sz="1600" dirty="0" smtClean="0"/>
              <a:t>act as your “bad cop” </a:t>
            </a:r>
            <a:r>
              <a:rPr lang="en-US" sz="1600" dirty="0"/>
              <a:t>and ensure </a:t>
            </a:r>
            <a:r>
              <a:rPr lang="en-US" sz="1600" dirty="0" smtClean="0"/>
              <a:t>continuous budgeting </a:t>
            </a:r>
            <a:r>
              <a:rPr lang="en-US" sz="1600" dirty="0"/>
              <a:t>accountability </a:t>
            </a:r>
            <a:r>
              <a:rPr lang="en-US" sz="1600" dirty="0" smtClean="0"/>
              <a:t>among </a:t>
            </a:r>
            <a:r>
              <a:rPr lang="en-US" sz="1600" dirty="0"/>
              <a:t>your employees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600" b="1" dirty="0"/>
              <a:t>B</a:t>
            </a:r>
            <a:r>
              <a:rPr lang="en-US" sz="2600" b="1" dirty="0" smtClean="0"/>
              <a:t>e ready on a dime</a:t>
            </a:r>
          </a:p>
          <a:p>
            <a:pPr marL="0" indent="0">
              <a:buNone/>
            </a:pPr>
            <a:r>
              <a:rPr lang="en-US" sz="1600" dirty="0" smtClean="0"/>
              <a:t>We will be able to walk into a meeting and be ready to have a discussion on the present and future of your budgeting plans at any time.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2" name="Picture 4" descr="https://encrypted-tbn3.gstatic.com/images?q=tbn:ANd9GcQW9o8qp60vKw9l-H0n_WSfC9hvKOdS0fPNDMCGjyC3JBmlErNS4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9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07735"/>
            <a:ext cx="1219200" cy="121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olice_officer_hat-304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70" b="97706" l="3618" r="957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302735"/>
            <a:ext cx="1891018" cy="1356059"/>
          </a:xfrm>
          <a:prstGeom prst="rect">
            <a:avLst/>
          </a:prstGeom>
        </p:spPr>
      </p:pic>
      <p:sp>
        <p:nvSpPr>
          <p:cNvPr id="5" name="Circular Arrow 4"/>
          <p:cNvSpPr/>
          <p:nvPr/>
        </p:nvSpPr>
        <p:spPr>
          <a:xfrm rot="19134571">
            <a:off x="42298" y="2123667"/>
            <a:ext cx="3244234" cy="3244234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79B317"/>
              </a:solidFill>
            </a:endParaRPr>
          </a:p>
        </p:txBody>
      </p:sp>
      <p:sp>
        <p:nvSpPr>
          <p:cNvPr id="11" name="Circular Arrow 10"/>
          <p:cNvSpPr/>
          <p:nvPr/>
        </p:nvSpPr>
        <p:spPr>
          <a:xfrm rot="8334571">
            <a:off x="133164" y="2185201"/>
            <a:ext cx="3244234" cy="3244234"/>
          </a:xfrm>
          <a:prstGeom prst="circularArrow">
            <a:avLst/>
          </a:prstGeom>
          <a:gradFill>
            <a:gsLst>
              <a:gs pos="0">
                <a:srgbClr val="568A10"/>
              </a:gs>
              <a:gs pos="80000">
                <a:srgbClr val="79B317"/>
              </a:gs>
              <a:gs pos="100000">
                <a:srgbClr val="79B317"/>
              </a:gs>
            </a:gsLst>
          </a:gradFill>
          <a:ln>
            <a:solidFill>
              <a:srgbClr val="568A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900918" y="4795235"/>
            <a:ext cx="40386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600" b="1" dirty="0" smtClean="0">
                <a:solidFill>
                  <a:prstClr val="black"/>
                </a:solidFill>
              </a:rPr>
              <a:t>A common language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When you budget and use ratio analysis and business drivers, decisions can be made using a common language backed up by real numbers and analytics.</a:t>
            </a:r>
          </a:p>
        </p:txBody>
      </p:sp>
      <p:pic>
        <p:nvPicPr>
          <p:cNvPr id="6" name="Picture 5" descr="speech-bubble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956" y="4870377"/>
            <a:ext cx="1856784" cy="131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3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84497"/>
            <a:ext cx="9144000" cy="6273503"/>
          </a:xfrm>
          <a:prstGeom prst="rect">
            <a:avLst/>
          </a:prstGeom>
          <a:gradFill>
            <a:gsLst>
              <a:gs pos="0">
                <a:srgbClr val="A6CBE2"/>
              </a:gs>
              <a:gs pos="27000">
                <a:srgbClr val="CEE4F6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443254"/>
            <a:ext cx="9144000" cy="846668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79B317"/>
                </a:solidFill>
              </a:rPr>
              <a:t>Not About Getting it “Right”</a:t>
            </a:r>
            <a:endParaRPr lang="en-US" sz="3600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41300" y="1494392"/>
            <a:ext cx="8534400" cy="24647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kern="0" dirty="0" smtClean="0">
                <a:solidFill>
                  <a:schemeClr val="tx2"/>
                </a:solidFill>
                <a:ea typeface="ＭＳ Ｐゴシック"/>
                <a:cs typeface="Calibri"/>
              </a:rPr>
              <a:t>A common objection: </a:t>
            </a:r>
            <a:r>
              <a:rPr lang="en-US" sz="2200" i="1" kern="0" dirty="0" smtClean="0">
                <a:solidFill>
                  <a:srgbClr val="262626"/>
                </a:solidFill>
                <a:ea typeface="ＭＳ Ｐゴシック"/>
                <a:cs typeface="Calibri"/>
              </a:rPr>
              <a:t>“we cannot predict the future”</a:t>
            </a:r>
          </a:p>
          <a:p>
            <a:pPr marL="0" indent="0">
              <a:buNone/>
            </a:pPr>
            <a:r>
              <a:rPr lang="en-US" sz="2200" b="1" kern="0" dirty="0" smtClean="0">
                <a:solidFill>
                  <a:srgbClr val="1F497D"/>
                </a:solidFill>
                <a:ea typeface="ＭＳ Ｐゴシック"/>
                <a:cs typeface="Calibri"/>
              </a:rPr>
              <a:t>The correct response: </a:t>
            </a:r>
            <a:r>
              <a:rPr lang="en-US" sz="2200" i="1" kern="0" dirty="0" smtClean="0">
                <a:solidFill>
                  <a:srgbClr val="262626"/>
                </a:solidFill>
                <a:ea typeface="ＭＳ Ｐゴシック"/>
                <a:cs typeface="Calibri"/>
              </a:rPr>
              <a:t>“that doesn’t matter”</a:t>
            </a:r>
            <a:endParaRPr lang="en-US" sz="2200" kern="0" dirty="0">
              <a:solidFill>
                <a:srgbClr val="262626"/>
              </a:solidFill>
              <a:ea typeface="ＭＳ Ｐゴシック"/>
              <a:cs typeface="Calibri"/>
            </a:endParaRPr>
          </a:p>
          <a:p>
            <a:r>
              <a:rPr lang="en-US" sz="2000" b="1" kern="0" dirty="0" smtClean="0">
                <a:solidFill>
                  <a:srgbClr val="262626"/>
                </a:solidFill>
                <a:ea typeface="ＭＳ Ｐゴシック"/>
                <a:cs typeface="Calibri"/>
              </a:rPr>
              <a:t>Budgeting</a:t>
            </a:r>
            <a:r>
              <a:rPr lang="en-US" sz="2000" kern="0" dirty="0" smtClean="0">
                <a:solidFill>
                  <a:srgbClr val="262626"/>
                </a:solidFill>
                <a:ea typeface="ＭＳ Ｐゴシック"/>
                <a:cs typeface="Calibri"/>
              </a:rPr>
              <a:t> </a:t>
            </a:r>
            <a:r>
              <a:rPr lang="en-US" sz="2000" kern="0" dirty="0">
                <a:solidFill>
                  <a:srgbClr val="262626"/>
                </a:solidFill>
                <a:ea typeface="ＭＳ Ｐゴシック"/>
                <a:cs typeface="Calibri"/>
              </a:rPr>
              <a:t>is about creating </a:t>
            </a:r>
            <a:r>
              <a:rPr lang="en-US" sz="2000" b="1" i="1" kern="0" dirty="0">
                <a:solidFill>
                  <a:srgbClr val="262626"/>
                </a:solidFill>
                <a:ea typeface="ＭＳ Ｐゴシック"/>
                <a:cs typeface="Calibri"/>
              </a:rPr>
              <a:t>a direction to work towards</a:t>
            </a:r>
            <a:r>
              <a:rPr lang="en-US" sz="2000" b="1" i="1" kern="0" dirty="0" smtClean="0">
                <a:solidFill>
                  <a:srgbClr val="262626"/>
                </a:solidFill>
                <a:ea typeface="ＭＳ Ｐゴシック"/>
                <a:cs typeface="Calibri"/>
              </a:rPr>
              <a:t>.</a:t>
            </a:r>
            <a:endParaRPr lang="en-US" sz="2000" b="1" kern="0" dirty="0" smtClean="0">
              <a:solidFill>
                <a:srgbClr val="262626"/>
              </a:solidFill>
              <a:ea typeface="ＭＳ Ｐゴシック"/>
              <a:cs typeface="Calibri"/>
            </a:endParaRPr>
          </a:p>
          <a:p>
            <a:r>
              <a:rPr lang="en-US" sz="2000" b="1" kern="0" dirty="0" smtClean="0">
                <a:solidFill>
                  <a:srgbClr val="262626"/>
                </a:solidFill>
                <a:ea typeface="ＭＳ Ｐゴシック"/>
                <a:cs typeface="Calibri"/>
              </a:rPr>
              <a:t>In the forecasting process we set a baseline</a:t>
            </a:r>
            <a:r>
              <a:rPr lang="en-US" sz="2000" kern="0" dirty="0" smtClean="0">
                <a:solidFill>
                  <a:srgbClr val="262626"/>
                </a:solidFill>
                <a:ea typeface="ＭＳ Ｐゴシック"/>
                <a:cs typeface="Calibri"/>
              </a:rPr>
              <a:t>.  As we see that certain assumptions will not pan out, we can calculate the variance and apply that to the baseline. With this we will always have a good idea of where we stand.</a:t>
            </a:r>
            <a:endParaRPr lang="en-US" sz="2000" kern="0" dirty="0">
              <a:solidFill>
                <a:srgbClr val="262626"/>
              </a:solidFill>
              <a:ea typeface="ＭＳ Ｐゴシック"/>
              <a:cs typeface="Calibri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928518" y="3935278"/>
            <a:ext cx="7215481" cy="846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b="1" i="1" dirty="0" smtClean="0">
                <a:solidFill>
                  <a:srgbClr val="79B317"/>
                </a:solidFill>
              </a:rPr>
              <a:t>Managing to a Targeted Profit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107258" y="4758080"/>
            <a:ext cx="7262520" cy="1716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200" kern="0" dirty="0" smtClean="0">
                <a:solidFill>
                  <a:srgbClr val="262626"/>
                </a:solidFill>
                <a:ea typeface="ＭＳ Ｐゴシック"/>
                <a:cs typeface="Calibri"/>
              </a:rPr>
              <a:t>People make different decisions in order to hit their targets. </a:t>
            </a:r>
            <a:r>
              <a:rPr lang="en-US" sz="2200" b="1" kern="0" dirty="0" smtClean="0">
                <a:solidFill>
                  <a:srgbClr val="1F497D"/>
                </a:solidFill>
                <a:ea typeface="ＭＳ Ｐゴシック"/>
                <a:cs typeface="Calibri"/>
              </a:rPr>
              <a:t>The little things add up.</a:t>
            </a:r>
            <a:endParaRPr lang="en-US" sz="2200" kern="0" dirty="0" smtClean="0">
              <a:solidFill>
                <a:srgbClr val="1F497D"/>
              </a:solidFill>
              <a:ea typeface="ＭＳ Ｐゴシック"/>
              <a:cs typeface="Calibri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800" i="1" kern="0" dirty="0" smtClean="0">
                <a:solidFill>
                  <a:srgbClr val="262626"/>
                </a:solidFill>
                <a:ea typeface="ＭＳ Ｐゴシック"/>
                <a:cs typeface="Calibri"/>
              </a:rPr>
              <a:t>Example: There is a trade event coming, they can spend $2,000 at the printer they always use…  or they shop it around and save $800.</a:t>
            </a:r>
          </a:p>
        </p:txBody>
      </p:sp>
      <p:pic>
        <p:nvPicPr>
          <p:cNvPr id="20" name="Picture 19" descr="target-dart512x5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" y="4128472"/>
            <a:ext cx="2255993" cy="222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5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4497"/>
            <a:ext cx="9144000" cy="6273503"/>
          </a:xfrm>
          <a:prstGeom prst="rect">
            <a:avLst/>
          </a:prstGeom>
          <a:gradFill>
            <a:gsLst>
              <a:gs pos="0">
                <a:srgbClr val="A6CBE2"/>
              </a:gs>
              <a:gs pos="27000">
                <a:srgbClr val="CEE4F6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3650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kern="0" dirty="0">
                <a:solidFill>
                  <a:srgbClr val="1766B8"/>
                </a:solidFill>
                <a:ea typeface="ＭＳ Ｐゴシック"/>
                <a:cs typeface="Calibri"/>
              </a:rPr>
              <a:t>A L</a:t>
            </a:r>
            <a:r>
              <a:rPr lang="en-US" sz="2400" b="1" kern="0" dirty="0" smtClean="0">
                <a:solidFill>
                  <a:srgbClr val="1766B8"/>
                </a:solidFill>
                <a:ea typeface="ＭＳ Ｐゴシック"/>
                <a:cs typeface="Calibri"/>
              </a:rPr>
              <a:t>ong-Term Strategic Plan Serves 3 Vital Roles</a:t>
            </a:r>
          </a:p>
          <a:p>
            <a:pPr marL="0" indent="0">
              <a:buNone/>
            </a:pPr>
            <a:endParaRPr lang="en-US" sz="800" b="1" kern="0" dirty="0" smtClean="0">
              <a:ea typeface="ＭＳ Ｐゴシック"/>
              <a:cs typeface="Calibri"/>
            </a:endParaRPr>
          </a:p>
          <a:p>
            <a:pPr marL="0" lvl="0" indent="0">
              <a:buNone/>
            </a:pPr>
            <a:r>
              <a:rPr lang="en-US" sz="2000" b="1" i="1" kern="0" dirty="0" smtClean="0">
                <a:solidFill>
                  <a:srgbClr val="1766B8"/>
                </a:solidFill>
                <a:ea typeface="ＭＳ Ｐゴシック"/>
                <a:cs typeface="Calibri"/>
              </a:rPr>
              <a:t>1.) It sets the direction for the future </a:t>
            </a:r>
            <a:r>
              <a:rPr lang="en-US" sz="2000" i="1" kern="0" dirty="0" smtClean="0">
                <a:solidFill>
                  <a:srgbClr val="262626"/>
                </a:solidFill>
                <a:ea typeface="ＭＳ Ｐゴシック"/>
                <a:cs typeface="Calibri"/>
              </a:rPr>
              <a:t>that the operating budget is aligned to achieve.</a:t>
            </a:r>
          </a:p>
          <a:p>
            <a:pPr marL="0" lvl="0" indent="0">
              <a:buNone/>
            </a:pPr>
            <a:endParaRPr lang="en-US" sz="1600" i="1" kern="0" dirty="0" smtClean="0">
              <a:solidFill>
                <a:srgbClr val="262626"/>
              </a:solidFill>
              <a:ea typeface="ＭＳ Ｐゴシック"/>
              <a:cs typeface="Calibri"/>
            </a:endParaRPr>
          </a:p>
          <a:p>
            <a:pPr marL="0" lvl="0" indent="0">
              <a:buNone/>
            </a:pPr>
            <a:r>
              <a:rPr lang="en-US" sz="2000" b="1" i="1" kern="0" dirty="0" smtClean="0">
                <a:solidFill>
                  <a:srgbClr val="1766B8"/>
                </a:solidFill>
                <a:ea typeface="ＭＳ Ｐゴシック"/>
                <a:cs typeface="Calibri"/>
              </a:rPr>
              <a:t>2.) It is a framework for a “what-if” exercise</a:t>
            </a:r>
            <a:r>
              <a:rPr lang="en-US" sz="2000" i="1" kern="0" dirty="0" smtClean="0">
                <a:solidFill>
                  <a:srgbClr val="262626"/>
                </a:solidFill>
                <a:ea typeface="ＭＳ Ｐゴシック"/>
                <a:cs typeface="Calibri"/>
              </a:rPr>
              <a:t>.  In an age when technology can change an industry overnight, a business must identify their largest long-term risks/opportunities and understand their estimated impact.  With this info, make tactical adjustments, long-term shifts and contingency plans.</a:t>
            </a:r>
          </a:p>
          <a:p>
            <a:r>
              <a:rPr lang="en-US" sz="2000" b="1" kern="0" dirty="0" smtClean="0">
                <a:solidFill>
                  <a:srgbClr val="262626"/>
                </a:solidFill>
                <a:ea typeface="ＭＳ Ｐゴシック"/>
                <a:cs typeface="Calibri"/>
              </a:rPr>
              <a:t>Sensitivity analysis, scenario analysis, ratios, breakeven or business valuation </a:t>
            </a:r>
          </a:p>
          <a:p>
            <a:endParaRPr lang="en-US" sz="1600" b="1" i="1" dirty="0" smtClean="0">
              <a:solidFill>
                <a:srgbClr val="262626"/>
              </a:solidFill>
            </a:endParaRPr>
          </a:p>
          <a:p>
            <a:pPr marL="0" lvl="0" indent="0">
              <a:buNone/>
            </a:pPr>
            <a:r>
              <a:rPr lang="en-US" sz="2000" b="1" i="1" kern="0" dirty="0" smtClean="0">
                <a:solidFill>
                  <a:srgbClr val="1766B8"/>
                </a:solidFill>
                <a:ea typeface="ＭＳ Ｐゴシック"/>
                <a:cs typeface="Calibri"/>
              </a:rPr>
              <a:t>3.) It serves as a personal financial review for the business owners</a:t>
            </a:r>
            <a:r>
              <a:rPr lang="en-US" sz="2000" i="1" kern="0" dirty="0" smtClean="0">
                <a:solidFill>
                  <a:srgbClr val="262626"/>
                </a:solidFill>
                <a:ea typeface="ＭＳ Ｐゴシック"/>
                <a:cs typeface="Calibri"/>
              </a:rPr>
              <a:t>; they can look at their business in the same way they look at their stocks and bonds (when can they retire, should they sell?).</a:t>
            </a:r>
          </a:p>
          <a:p>
            <a:pPr eaLnBrk="0" fontAlgn="base" hangingPunct="0">
              <a:spcAft>
                <a:spcPct val="0"/>
              </a:spcAft>
              <a:defRPr/>
            </a:pPr>
            <a:r>
              <a:rPr lang="en-US" sz="2000" b="1" kern="0" dirty="0" smtClean="0">
                <a:solidFill>
                  <a:srgbClr val="262626"/>
                </a:solidFill>
                <a:ea typeface="ＭＳ Ｐゴシック"/>
                <a:cs typeface="Calibri"/>
              </a:rPr>
              <a:t>Personal Cash Flow Analysis</a:t>
            </a:r>
            <a:r>
              <a:rPr lang="en-US" sz="2000" b="1" dirty="0" smtClean="0">
                <a:solidFill>
                  <a:srgbClr val="262626"/>
                </a:solidFill>
              </a:rPr>
              <a:t> or business valuation 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sz="2600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655638"/>
            <a:ext cx="9144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en-US" sz="3600" b="1" i="1" dirty="0" smtClean="0">
                <a:solidFill>
                  <a:srgbClr val="79B317"/>
                </a:solidFill>
              </a:rPr>
              <a:t>Strategic Planning</a:t>
            </a:r>
            <a:endParaRPr lang="en-US" sz="3600" dirty="0">
              <a:solidFill>
                <a:srgbClr val="79B3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8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71894</TotalTime>
  <Words>1537</Words>
  <Application>Microsoft Office PowerPoint</Application>
  <PresentationFormat>On-screen Show (4:3)</PresentationFormat>
  <Paragraphs>163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2_Office Theme</vt:lpstr>
      <vt:lpstr>PowerPoint Presentation</vt:lpstr>
      <vt:lpstr>Budget, Forecast &amp; Plan for More Profit</vt:lpstr>
      <vt:lpstr>PowerPoint Presentation</vt:lpstr>
      <vt:lpstr>PowerPoint Presentation</vt:lpstr>
      <vt:lpstr>The Repeating Cycle of Success</vt:lpstr>
      <vt:lpstr>PowerPoint Presentation</vt:lpstr>
      <vt:lpstr>On-Going Analysis</vt:lpstr>
      <vt:lpstr>Not About Getting it “Right”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Dennis 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Deck</dc:title>
  <dc:creator>Dennis Packard</dc:creator>
  <cp:lastModifiedBy>Christian</cp:lastModifiedBy>
  <cp:revision>1455</cp:revision>
  <cp:lastPrinted>2014-12-05T12:50:09Z</cp:lastPrinted>
  <dcterms:created xsi:type="dcterms:W3CDTF">2010-06-21T19:05:00Z</dcterms:created>
  <dcterms:modified xsi:type="dcterms:W3CDTF">2015-08-18T19:33:20Z</dcterms:modified>
</cp:coreProperties>
</file>